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7.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8.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9.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0.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1.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2.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69" r:id="rId5"/>
    <p:sldMasterId id="2147483672" r:id="rId6"/>
    <p:sldMasterId id="2147483689" r:id="rId7"/>
    <p:sldMasterId id="2147483692" r:id="rId8"/>
    <p:sldMasterId id="2147483704" r:id="rId9"/>
    <p:sldMasterId id="2147483714" r:id="rId10"/>
    <p:sldMasterId id="2147483725" r:id="rId11"/>
    <p:sldMasterId id="2147483737" r:id="rId12"/>
    <p:sldMasterId id="2147483749" r:id="rId13"/>
    <p:sldMasterId id="2147483759" r:id="rId14"/>
    <p:sldMasterId id="2147483771" r:id="rId15"/>
    <p:sldMasterId id="2147483774" r:id="rId16"/>
  </p:sldMasterIdLst>
  <p:notesMasterIdLst>
    <p:notesMasterId r:id="rId75"/>
  </p:notesMasterIdLst>
  <p:sldIdLst>
    <p:sldId id="334" r:id="rId17"/>
    <p:sldId id="257" r:id="rId18"/>
    <p:sldId id="313" r:id="rId19"/>
    <p:sldId id="333" r:id="rId20"/>
    <p:sldId id="335" r:id="rId21"/>
    <p:sldId id="258" r:id="rId22"/>
    <p:sldId id="259" r:id="rId23"/>
    <p:sldId id="260" r:id="rId24"/>
    <p:sldId id="261" r:id="rId25"/>
    <p:sldId id="262" r:id="rId26"/>
    <p:sldId id="263" r:id="rId27"/>
    <p:sldId id="264" r:id="rId28"/>
    <p:sldId id="265" r:id="rId29"/>
    <p:sldId id="266" r:id="rId30"/>
    <p:sldId id="267" r:id="rId31"/>
    <p:sldId id="268" r:id="rId32"/>
    <p:sldId id="269" r:id="rId33"/>
    <p:sldId id="270" r:id="rId34"/>
    <p:sldId id="283" r:id="rId35"/>
    <p:sldId id="306" r:id="rId36"/>
    <p:sldId id="273" r:id="rId37"/>
    <p:sldId id="307" r:id="rId38"/>
    <p:sldId id="290" r:id="rId39"/>
    <p:sldId id="291" r:id="rId40"/>
    <p:sldId id="295" r:id="rId41"/>
    <p:sldId id="286" r:id="rId42"/>
    <p:sldId id="287" r:id="rId43"/>
    <p:sldId id="288" r:id="rId44"/>
    <p:sldId id="289" r:id="rId45"/>
    <p:sldId id="292" r:id="rId46"/>
    <p:sldId id="314" r:id="rId47"/>
    <p:sldId id="316" r:id="rId48"/>
    <p:sldId id="315" r:id="rId49"/>
    <p:sldId id="325" r:id="rId50"/>
    <p:sldId id="311" r:id="rId51"/>
    <p:sldId id="321" r:id="rId52"/>
    <p:sldId id="312" r:id="rId53"/>
    <p:sldId id="322" r:id="rId54"/>
    <p:sldId id="318" r:id="rId55"/>
    <p:sldId id="319" r:id="rId56"/>
    <p:sldId id="320" r:id="rId57"/>
    <p:sldId id="326" r:id="rId58"/>
    <p:sldId id="327" r:id="rId59"/>
    <p:sldId id="328" r:id="rId60"/>
    <p:sldId id="302" r:id="rId61"/>
    <p:sldId id="329" r:id="rId62"/>
    <p:sldId id="323" r:id="rId63"/>
    <p:sldId id="324" r:id="rId64"/>
    <p:sldId id="297" r:id="rId65"/>
    <p:sldId id="332" r:id="rId66"/>
    <p:sldId id="331" r:id="rId67"/>
    <p:sldId id="300" r:id="rId68"/>
    <p:sldId id="301" r:id="rId69"/>
    <p:sldId id="330" r:id="rId70"/>
    <p:sldId id="298" r:id="rId71"/>
    <p:sldId id="275" r:id="rId72"/>
    <p:sldId id="276" r:id="rId73"/>
    <p:sldId id="305"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0E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734" autoAdjust="0"/>
    <p:restoredTop sz="86814" autoAdjust="0"/>
  </p:normalViewPr>
  <p:slideViewPr>
    <p:cSldViewPr snapToGrid="0" snapToObjects="1">
      <p:cViewPr>
        <p:scale>
          <a:sx n="69" d="100"/>
          <a:sy n="69" d="100"/>
        </p:scale>
        <p:origin x="-1914" y="-1086"/>
      </p:cViewPr>
      <p:guideLst>
        <p:guide orient="horz" pos="2160"/>
        <p:guide pos="2880"/>
      </p:guideLst>
    </p:cSldViewPr>
  </p:slideViewPr>
  <p:notesTextViewPr>
    <p:cViewPr>
      <p:scale>
        <a:sx n="100" d="100"/>
        <a:sy n="100" d="100"/>
      </p:scale>
      <p:origin x="0" y="0"/>
    </p:cViewPr>
  </p:notesTextViewPr>
  <p:sorterViewPr>
    <p:cViewPr>
      <p:scale>
        <a:sx n="106" d="100"/>
        <a:sy n="10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slide" Target="slides/slide39.xml"/><Relationship Id="rId63" Type="http://schemas.openxmlformats.org/officeDocument/2006/relationships/slide" Target="slides/slide47.xml"/><Relationship Id="rId68" Type="http://schemas.openxmlformats.org/officeDocument/2006/relationships/slide" Target="slides/slide52.xml"/><Relationship Id="rId76"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55.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3.xml"/><Relationship Id="rId11" Type="http://schemas.openxmlformats.org/officeDocument/2006/relationships/slideMaster" Target="slideMasters/slideMaster8.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slide" Target="slides/slide42.xml"/><Relationship Id="rId66" Type="http://schemas.openxmlformats.org/officeDocument/2006/relationships/slide" Target="slides/slide50.xml"/><Relationship Id="rId74" Type="http://schemas.openxmlformats.org/officeDocument/2006/relationships/slide" Target="slides/slide58.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45.xml"/><Relationship Id="rId10" Type="http://schemas.openxmlformats.org/officeDocument/2006/relationships/slideMaster" Target="slideMasters/slideMaster7.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slide" Target="slides/slide53.xml"/><Relationship Id="rId77"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5.xml"/><Relationship Id="rId72" Type="http://schemas.openxmlformats.org/officeDocument/2006/relationships/slide" Target="slides/slide56.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slide" Target="slides/slide54.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78A3BE-8B59-4548-8E9A-1D777793D866}" type="datetimeFigureOut">
              <a:rPr lang="en-US" smtClean="0"/>
              <a:t>8/11/2015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51E87C-B9C7-6C49-8767-4FF157EB56FE}" type="slidenum">
              <a:rPr lang="en-US" smtClean="0"/>
              <a:t>‹#›</a:t>
            </a:fld>
            <a:endParaRPr lang="en-US"/>
          </a:p>
        </p:txBody>
      </p:sp>
    </p:spTree>
    <p:extLst>
      <p:ext uri="{BB962C8B-B14F-4D97-AF65-F5344CB8AC3E}">
        <p14:creationId xmlns:p14="http://schemas.microsoft.com/office/powerpoint/2010/main" val="3327732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3C4CFE-3ECC-4D3C-94AC-2AA4E1C2F422}" type="slidenum">
              <a:rPr lang="en-US" smtClean="0"/>
              <a:pPr/>
              <a:t>1</a:t>
            </a:fld>
            <a:endParaRPr lang="en-US"/>
          </a:p>
        </p:txBody>
      </p:sp>
    </p:spTree>
    <p:extLst>
      <p:ext uri="{BB962C8B-B14F-4D97-AF65-F5344CB8AC3E}">
        <p14:creationId xmlns:p14="http://schemas.microsoft.com/office/powerpoint/2010/main" val="83396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See how the field properties change as change Data Type.</a:t>
            </a:r>
          </a:p>
          <a:p>
            <a:endParaRPr lang="en-US" dirty="0" smtClean="0"/>
          </a:p>
          <a:p>
            <a:r>
              <a:rPr lang="en-US" dirty="0" smtClean="0"/>
              <a:t>By default the first</a:t>
            </a:r>
            <a:r>
              <a:rPr lang="en-US" baseline="0" dirty="0" smtClean="0"/>
              <a:t> Field is “ID” with default a Primary Key.</a:t>
            </a:r>
          </a:p>
          <a:p>
            <a:r>
              <a:rPr lang="en-US" dirty="0" smtClean="0"/>
              <a:t>The </a:t>
            </a:r>
            <a:r>
              <a:rPr lang="en-US" b="1" dirty="0" smtClean="0"/>
              <a:t>primary key </a:t>
            </a:r>
            <a:r>
              <a:rPr lang="en-US" dirty="0" smtClean="0"/>
              <a:t>of a relational table uniquely identifies each record in the table. It can either be a normal attribute that is guaranteed to be unique (such as Social Security Number in a table with no more than one record per person) or it can be generated by the DBMS (such as a globally unique identifier, or GUID, in Microsoft SQL Server).</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E03935B4-7404-4740-A140-B3A39A5A9EF7}"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AB66AC-3FBD-48F5-BDA4-D260D05C0F82}" type="slidenum">
              <a:rPr lang="en-US"/>
              <a:pPr/>
              <a:t>11</a:t>
            </a:fld>
            <a:endParaRPr lang="en-US"/>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ways to do the same operation, such as save, we could have clicked the “disk” icon at the top</a:t>
            </a:r>
          </a:p>
          <a:p>
            <a:endParaRPr lang="en-US" dirty="0" smtClean="0"/>
          </a:p>
          <a:p>
            <a:r>
              <a:rPr lang="en-US" dirty="0" smtClean="0"/>
              <a:t>Close Positions Table w/ “X” right corner.</a:t>
            </a:r>
            <a:endParaRPr lang="en-US" dirty="0"/>
          </a:p>
        </p:txBody>
      </p:sp>
      <p:sp>
        <p:nvSpPr>
          <p:cNvPr id="4" name="Slide Number Placeholder 3"/>
          <p:cNvSpPr>
            <a:spLocks noGrp="1"/>
          </p:cNvSpPr>
          <p:nvPr>
            <p:ph type="sldNum" sz="quarter" idx="10"/>
          </p:nvPr>
        </p:nvSpPr>
        <p:spPr/>
        <p:txBody>
          <a:bodyPr/>
          <a:lstStyle/>
          <a:p>
            <a:fld id="{C01C7EC4-7881-4BC4-96C0-D460AB73A42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3935B4-7404-4740-A140-B3A39A5A9EF7}"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3</a:t>
            </a:r>
            <a:r>
              <a:rPr lang="en-US" baseline="30000" dirty="0" smtClean="0"/>
              <a:t>rd</a:t>
            </a:r>
            <a:r>
              <a:rPr lang="en-US" dirty="0" smtClean="0"/>
              <a:t> table we want to create in access…. We already</a:t>
            </a:r>
            <a:r>
              <a:rPr lang="en-US" baseline="0" dirty="0" smtClean="0"/>
              <a:t> have in an Excel Spreadsheet, so we want to Import it to Access……</a:t>
            </a:r>
          </a:p>
          <a:p>
            <a:endParaRPr lang="en-US" baseline="0" dirty="0" smtClean="0"/>
          </a:p>
          <a:p>
            <a:r>
              <a:rPr lang="en-US" baseline="0" dirty="0" smtClean="0"/>
              <a:t>Note other ways to import data from excel…. New table (what we are doing), Add to existing table, or link to a table.</a:t>
            </a:r>
          </a:p>
          <a:p>
            <a:r>
              <a:rPr lang="en-US" baseline="0" dirty="0" smtClean="0"/>
              <a:t>Integration of Excel and Access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E03935B4-7404-4740-A140-B3A39A5A9EF7}"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C4CFE-3ECC-4D3C-94AC-2AA4E1C2F422}" type="slidenum">
              <a:rPr lang="en-US" smtClean="0"/>
              <a:pPr/>
              <a:t>15</a:t>
            </a:fld>
            <a:endParaRPr lang="en-US"/>
          </a:p>
        </p:txBody>
      </p:sp>
    </p:spTree>
    <p:extLst>
      <p:ext uri="{BB962C8B-B14F-4D97-AF65-F5344CB8AC3E}">
        <p14:creationId xmlns:p14="http://schemas.microsoft.com/office/powerpoint/2010/main" val="481455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7301" fontAlgn="base">
              <a:spcBef>
                <a:spcPct val="0"/>
              </a:spcBef>
              <a:spcAft>
                <a:spcPct val="0"/>
              </a:spcAft>
            </a:pPr>
            <a:r>
              <a:rPr lang="en-US" dirty="0">
                <a:solidFill>
                  <a:srgbClr val="44473D"/>
                </a:solidFill>
              </a:rPr>
              <a:t>Let ACCESS use the column names at the top of the spreadsheet file and  create a primary key. </a:t>
            </a:r>
          </a:p>
          <a:p>
            <a:pPr defTabSz="897301">
              <a:defRPr/>
            </a:pPr>
            <a:endParaRPr lang="en-US" baseline="0" dirty="0" smtClean="0"/>
          </a:p>
          <a:p>
            <a:pPr defTabSz="897301">
              <a:defRPr/>
            </a:pPr>
            <a:endParaRPr lang="en-US" baseline="0" dirty="0" smtClean="0"/>
          </a:p>
          <a:p>
            <a:pPr defTabSz="897301">
              <a:defRPr/>
            </a:pPr>
            <a:r>
              <a:rPr lang="en-US" baseline="0" dirty="0" smtClean="0"/>
              <a:t>Click “Next”, check “First Row contains column headings. “Next”, accept the default field options “next”, let access add primary key (accept as is) “next”, Name is OK “Finish”…</a:t>
            </a:r>
          </a:p>
          <a:p>
            <a:pPr defTabSz="897301">
              <a:defRPr/>
            </a:pPr>
            <a:endParaRPr lang="en-US" baseline="0" dirty="0" smtClean="0"/>
          </a:p>
          <a:p>
            <a:pPr defTabSz="897301">
              <a:defRPr/>
            </a:pPr>
            <a:r>
              <a:rPr lang="en-US" baseline="0" dirty="0" smtClean="0"/>
              <a:t>Next window SAVE…….. don’t need to save steps “Close”</a:t>
            </a:r>
          </a:p>
          <a:p>
            <a:endParaRPr lang="en-US" dirty="0"/>
          </a:p>
        </p:txBody>
      </p:sp>
      <p:sp>
        <p:nvSpPr>
          <p:cNvPr id="4" name="Slide Number Placeholder 3"/>
          <p:cNvSpPr>
            <a:spLocks noGrp="1"/>
          </p:cNvSpPr>
          <p:nvPr>
            <p:ph type="sldNum" sz="quarter" idx="10"/>
          </p:nvPr>
        </p:nvSpPr>
        <p:spPr/>
        <p:txBody>
          <a:bodyPr/>
          <a:lstStyle/>
          <a:p>
            <a:fld id="{E03935B4-7404-4740-A140-B3A39A5A9EF7}"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7301" fontAlgn="base">
              <a:spcBef>
                <a:spcPct val="0"/>
              </a:spcBef>
              <a:spcAft>
                <a:spcPct val="0"/>
              </a:spcAft>
            </a:pPr>
            <a:r>
              <a:rPr lang="en-US" dirty="0">
                <a:solidFill>
                  <a:srgbClr val="44473D"/>
                </a:solidFill>
              </a:rPr>
              <a:t>After the import, rename the ID primary key to  Institution_ID using the Design View of  the new Institutions Table</a:t>
            </a:r>
            <a:endParaRPr lang="en-US" baseline="0" dirty="0" smtClean="0"/>
          </a:p>
          <a:p>
            <a:endParaRPr lang="en-US" baseline="0" dirty="0" smtClean="0"/>
          </a:p>
          <a:p>
            <a:r>
              <a:rPr lang="en-US" baseline="0" dirty="0" smtClean="0"/>
              <a:t>Double-Click on Institutions table… Home tab, select Design View.. Change ID name to </a:t>
            </a:r>
            <a:r>
              <a:rPr lang="en-US" baseline="0" dirty="0" smtClean="0"/>
              <a:t>Institution_ID…right-click </a:t>
            </a:r>
            <a:r>
              <a:rPr lang="en-US" baseline="0" dirty="0" smtClean="0"/>
              <a:t>table tab and choose </a:t>
            </a:r>
            <a:r>
              <a:rPr lang="en-US" b="1" baseline="0" dirty="0" smtClean="0">
                <a:solidFill>
                  <a:srgbClr val="FF0000"/>
                </a:solidFill>
              </a:rPr>
              <a:t>SAVE THEN CLOSE THE TABLE</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E03935B4-7404-4740-A140-B3A39A5A9EF7}"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about table relationships</a:t>
            </a:r>
          </a:p>
          <a:p>
            <a:r>
              <a:rPr lang="en-US" dirty="0" smtClean="0"/>
              <a:t>Need to explicitly define the relationships</a:t>
            </a:r>
            <a:r>
              <a:rPr lang="en-US" baseline="0" dirty="0" smtClean="0"/>
              <a:t> in Access</a:t>
            </a:r>
            <a:endParaRPr lang="en-US" dirty="0" smtClean="0"/>
          </a:p>
          <a:p>
            <a:endParaRPr lang="en-US" dirty="0" smtClean="0"/>
          </a:p>
          <a:p>
            <a:r>
              <a:rPr lang="en-US" dirty="0" smtClean="0"/>
              <a:t>Database Tools</a:t>
            </a:r>
            <a:r>
              <a:rPr lang="en-US" baseline="0" dirty="0" smtClean="0"/>
              <a:t> Tab…. Click “Relationships”</a:t>
            </a:r>
            <a:endParaRPr lang="en-US" dirty="0"/>
          </a:p>
        </p:txBody>
      </p:sp>
      <p:sp>
        <p:nvSpPr>
          <p:cNvPr id="4" name="Slide Number Placeholder 3"/>
          <p:cNvSpPr>
            <a:spLocks noGrp="1"/>
          </p:cNvSpPr>
          <p:nvPr>
            <p:ph type="sldNum" sz="quarter" idx="10"/>
          </p:nvPr>
        </p:nvSpPr>
        <p:spPr/>
        <p:txBody>
          <a:bodyPr/>
          <a:lstStyle/>
          <a:p>
            <a:fld id="{C01C7EC4-7881-4BC4-96C0-D460AB73A42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need to add all</a:t>
            </a:r>
            <a:r>
              <a:rPr lang="en-US" baseline="0" dirty="0" smtClean="0"/>
              <a:t> our tables to the view. Can add both at the same time (CTRL- left-click).</a:t>
            </a:r>
          </a:p>
          <a:p>
            <a:endParaRPr lang="en-US" dirty="0"/>
          </a:p>
        </p:txBody>
      </p:sp>
      <p:sp>
        <p:nvSpPr>
          <p:cNvPr id="4" name="Slide Number Placeholder 3"/>
          <p:cNvSpPr>
            <a:spLocks noGrp="1"/>
          </p:cNvSpPr>
          <p:nvPr>
            <p:ph type="sldNum" sz="quarter" idx="10"/>
          </p:nvPr>
        </p:nvSpPr>
        <p:spPr/>
        <p:txBody>
          <a:bodyPr/>
          <a:lstStyle/>
          <a:p>
            <a:fld id="{C01C7EC4-7881-4BC4-96C0-D460AB73A42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3935B4-7404-4740-A140-B3A39A5A9EF7}"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relationships…. </a:t>
            </a:r>
          </a:p>
          <a:p>
            <a:r>
              <a:rPr lang="en-US" baseline="0" dirty="0" smtClean="0">
                <a:latin typeface="Castellar"/>
              </a:rPr>
              <a:t>1 institutions can have many personnel</a:t>
            </a:r>
          </a:p>
          <a:p>
            <a:r>
              <a:rPr lang="en-US" baseline="0" dirty="0" smtClean="0">
                <a:latin typeface="Castellar"/>
              </a:rPr>
              <a:t>1 person can have many positions</a:t>
            </a:r>
            <a:endParaRPr lang="en-US" dirty="0" smtClean="0"/>
          </a:p>
          <a:p>
            <a:endParaRPr lang="en-US" dirty="0" smtClean="0"/>
          </a:p>
          <a:p>
            <a:r>
              <a:rPr lang="en-US" dirty="0" smtClean="0"/>
              <a:t>SAVE changes to the relationships</a:t>
            </a:r>
          </a:p>
          <a:p>
            <a:endParaRPr lang="en-US" dirty="0" smtClean="0"/>
          </a:p>
        </p:txBody>
      </p:sp>
      <p:sp>
        <p:nvSpPr>
          <p:cNvPr id="4" name="Slide Number Placeholder 3"/>
          <p:cNvSpPr>
            <a:spLocks noGrp="1"/>
          </p:cNvSpPr>
          <p:nvPr>
            <p:ph type="sldNum" sz="quarter" idx="10"/>
          </p:nvPr>
        </p:nvSpPr>
        <p:spPr/>
        <p:txBody>
          <a:bodyPr/>
          <a:lstStyle/>
          <a:p>
            <a:fld id="{C01C7EC4-7881-4BC4-96C0-D460AB73A429}"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relationships…. </a:t>
            </a:r>
          </a:p>
          <a:p>
            <a:r>
              <a:rPr lang="en-US" baseline="0" dirty="0" smtClean="0">
                <a:latin typeface="Castellar"/>
              </a:rPr>
              <a:t>1 institutions can have many personnel</a:t>
            </a:r>
          </a:p>
          <a:p>
            <a:r>
              <a:rPr lang="en-US" baseline="0" dirty="0" smtClean="0">
                <a:latin typeface="Castellar"/>
              </a:rPr>
              <a:t>1 person can have many positions</a:t>
            </a:r>
            <a:endParaRPr lang="en-US" dirty="0" smtClean="0"/>
          </a:p>
          <a:p>
            <a:endParaRPr lang="en-US" dirty="0" smtClean="0"/>
          </a:p>
          <a:p>
            <a:r>
              <a:rPr lang="en-US" dirty="0" smtClean="0"/>
              <a:t>SAVE changes to the relationships</a:t>
            </a:r>
          </a:p>
          <a:p>
            <a:endParaRPr lang="en-US" dirty="0" smtClean="0"/>
          </a:p>
          <a:p>
            <a:r>
              <a:rPr lang="en-US" dirty="0" smtClean="0"/>
              <a:t>QUESTIONS on creating DB????</a:t>
            </a:r>
          </a:p>
          <a:p>
            <a:endParaRPr lang="en-US" dirty="0" smtClean="0"/>
          </a:p>
          <a:p>
            <a:r>
              <a:rPr lang="en-US" dirty="0" smtClean="0"/>
              <a:t>This is as far</a:t>
            </a:r>
            <a:r>
              <a:rPr lang="en-US" baseline="0" dirty="0" smtClean="0"/>
              <a:t> as we go at this time. There are many ways to add data to a DB, exporting Excel tables and then linking them is one way, you can create forms. The DB can be connected via the ODBC (Open Database Connectivity) API (Application Programming Interface). Will work on non-HIVE software.</a:t>
            </a:r>
            <a:endParaRPr lang="en-US" dirty="0" smtClean="0"/>
          </a:p>
        </p:txBody>
      </p:sp>
      <p:sp>
        <p:nvSpPr>
          <p:cNvPr id="4" name="Slide Number Placeholder 3"/>
          <p:cNvSpPr>
            <a:spLocks noGrp="1"/>
          </p:cNvSpPr>
          <p:nvPr>
            <p:ph type="sldNum" sz="quarter" idx="10"/>
          </p:nvPr>
        </p:nvSpPr>
        <p:spPr/>
        <p:txBody>
          <a:bodyPr/>
          <a:lstStyle/>
          <a:p>
            <a:fld id="{C01C7EC4-7881-4BC4-96C0-D460AB73A429}"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Choose enable content, and trust the document.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23</a:t>
            </a:fld>
            <a:endParaRPr lang="en-US"/>
          </a:p>
        </p:txBody>
      </p:sp>
    </p:spTree>
    <p:extLst>
      <p:ext uri="{BB962C8B-B14F-4D97-AF65-F5344CB8AC3E}">
        <p14:creationId xmlns:p14="http://schemas.microsoft.com/office/powerpoint/2010/main" val="34791629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how to get to the relationship diagram?</a:t>
            </a:r>
          </a:p>
          <a:p>
            <a:endParaRPr lang="en-US" dirty="0" smtClean="0"/>
          </a:p>
          <a:p>
            <a:r>
              <a:rPr lang="en-US" dirty="0" smtClean="0"/>
              <a:t>From Database</a:t>
            </a:r>
            <a:r>
              <a:rPr lang="en-US" baseline="0" dirty="0" smtClean="0"/>
              <a:t> Tools tab – Click Relationship</a:t>
            </a:r>
          </a:p>
          <a:p>
            <a:endParaRPr lang="en-US" baseline="0" dirty="0" smtClean="0"/>
          </a:p>
          <a:p>
            <a:r>
              <a:rPr lang="en-US" baseline="0" dirty="0" smtClean="0"/>
              <a:t>Look at each table if you want – </a:t>
            </a:r>
          </a:p>
          <a:p>
            <a:endParaRPr lang="en-US" baseline="0" dirty="0" smtClean="0"/>
          </a:p>
          <a:p>
            <a:r>
              <a:rPr lang="en-US" baseline="0" dirty="0" smtClean="0"/>
              <a:t>Close All windows.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24</a:t>
            </a:fld>
            <a:endParaRPr lang="en-US"/>
          </a:p>
        </p:txBody>
      </p:sp>
    </p:spTree>
    <p:extLst>
      <p:ext uri="{BB962C8B-B14F-4D97-AF65-F5344CB8AC3E}">
        <p14:creationId xmlns:p14="http://schemas.microsoft.com/office/powerpoint/2010/main" val="3769057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are going to use a new database for this part of the class.</a:t>
            </a:r>
          </a:p>
          <a:p>
            <a:endParaRPr lang="en-US" baseline="0" dirty="0" smtClean="0"/>
          </a:p>
          <a:p>
            <a:r>
              <a:rPr lang="en-US" baseline="0" dirty="0" smtClean="0"/>
              <a:t>Selecting subsets of data (criteria and the WHERE clause)</a:t>
            </a:r>
          </a:p>
          <a:p>
            <a:endParaRPr lang="en-US" baseline="0" dirty="0" smtClean="0"/>
          </a:p>
          <a:p>
            <a:r>
              <a:rPr lang="en-US" dirty="0" smtClean="0"/>
              <a:t>So far we’ve focused exclusively on getting high-quality, valid data INTO our database</a:t>
            </a:r>
          </a:p>
          <a:p>
            <a:r>
              <a:rPr lang="en-US" dirty="0" smtClean="0"/>
              <a:t>But users don’t WANT to be handed a set of tables and  relationships</a:t>
            </a:r>
          </a:p>
          <a:p>
            <a:r>
              <a:rPr lang="en-US" dirty="0" smtClean="0"/>
              <a:t>We therefore use Views (called Queries in Access) to transform out data into the desired form which is typically one or more “rectangular” tables </a:t>
            </a:r>
          </a:p>
          <a:p>
            <a:pPr>
              <a:buNone/>
            </a:pP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sure all windows are closed. Say “no” if any ask to make changes.</a:t>
            </a:r>
          </a:p>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26</a:t>
            </a:fld>
            <a:endParaRPr lang="en-US"/>
          </a:p>
        </p:txBody>
      </p:sp>
    </p:spTree>
    <p:extLst>
      <p:ext uri="{BB962C8B-B14F-4D97-AF65-F5344CB8AC3E}">
        <p14:creationId xmlns:p14="http://schemas.microsoft.com/office/powerpoint/2010/main" val="868559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Choose Simple Query</a:t>
            </a:r>
          </a:p>
          <a:p>
            <a:endParaRPr lang="en-US" dirty="0" smtClean="0"/>
          </a:p>
          <a:p>
            <a:r>
              <a:rPr lang="en-US" dirty="0" smtClean="0"/>
              <a:t>The order that you choose your fields</a:t>
            </a:r>
            <a:r>
              <a:rPr lang="en-US" baseline="0" dirty="0" smtClean="0"/>
              <a:t>, is the order that they will appear in your query table.</a:t>
            </a:r>
          </a:p>
          <a:p>
            <a:r>
              <a:rPr lang="en-US" baseline="0" dirty="0" smtClean="0"/>
              <a:t>Can select all by table and then re-arrange, or can selectively select them here.</a:t>
            </a:r>
          </a:p>
          <a:p>
            <a:endParaRPr lang="en-US" baseline="0" dirty="0" smtClean="0"/>
          </a:p>
          <a:p>
            <a:r>
              <a:rPr lang="en-US" baseline="0" dirty="0" smtClean="0"/>
              <a:t>Go back to welldata table and get all BUT ID fields.</a:t>
            </a:r>
          </a:p>
          <a:p>
            <a:endParaRPr lang="en-US" baseline="0" dirty="0" smtClean="0"/>
          </a:p>
          <a:p>
            <a:r>
              <a:rPr lang="en-US" baseline="0" dirty="0" smtClean="0"/>
              <a:t>Finally go back to Collection.</a:t>
            </a:r>
          </a:p>
          <a:p>
            <a:endParaRPr lang="en-US" baseline="0" dirty="0" smtClean="0"/>
          </a:p>
          <a:p>
            <a:endParaRPr lang="en-US" baseline="0" dirty="0" smtClean="0"/>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03935B4-7404-4740-A140-B3A39A5A9EF7}"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01C7EC4-7881-4BC4-96C0-D460AB73A429}"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29</a:t>
            </a:fld>
            <a:endParaRPr lang="en-US"/>
          </a:p>
        </p:txBody>
      </p:sp>
    </p:spTree>
    <p:extLst>
      <p:ext uri="{BB962C8B-B14F-4D97-AF65-F5344CB8AC3E}">
        <p14:creationId xmlns:p14="http://schemas.microsoft.com/office/powerpoint/2010/main" val="4259653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be using the exported query later.</a:t>
            </a:r>
          </a:p>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30</a:t>
            </a:fld>
            <a:endParaRPr lang="en-US"/>
          </a:p>
        </p:txBody>
      </p:sp>
    </p:spTree>
    <p:extLst>
      <p:ext uri="{BB962C8B-B14F-4D97-AF65-F5344CB8AC3E}">
        <p14:creationId xmlns:p14="http://schemas.microsoft.com/office/powerpoint/2010/main" val="1463862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use a</a:t>
            </a:r>
            <a:r>
              <a:rPr lang="en-US" baseline="0" dirty="0" smtClean="0"/>
              <a:t> Relational Database….</a:t>
            </a:r>
          </a:p>
          <a:p>
            <a:endParaRPr lang="en-US" baseline="0" dirty="0" smtClean="0"/>
          </a:p>
          <a:p>
            <a:r>
              <a:rPr lang="en-US" baseline="0" dirty="0" smtClean="0"/>
              <a:t>We saw examples of how to organize data to reduce redundancy</a:t>
            </a:r>
          </a:p>
          <a:p>
            <a:endParaRPr lang="en-US" baseline="0" dirty="0" smtClean="0"/>
          </a:p>
          <a:p>
            <a:r>
              <a:rPr lang="en-US" baseline="0" dirty="0" smtClean="0"/>
              <a:t>In gathering data, since data “types” are defined… can help with quality control.</a:t>
            </a:r>
          </a:p>
          <a:p>
            <a:endParaRPr lang="en-US" baseline="0" dirty="0" smtClean="0"/>
          </a:p>
          <a:p>
            <a:r>
              <a:rPr lang="en-US" baseline="0" dirty="0" smtClean="0"/>
              <a:t>Using tools can search/select and create new tables and reports.</a:t>
            </a:r>
          </a:p>
          <a:p>
            <a:endParaRPr lang="en-US" baseline="0" dirty="0" smtClean="0"/>
          </a:p>
          <a:p>
            <a:r>
              <a:rPr lang="en-US" baseline="0" dirty="0" smtClean="0"/>
              <a:t>Can link database to other software (Excel, Access, SAS, etc.)</a:t>
            </a:r>
          </a:p>
          <a:p>
            <a:endParaRPr lang="en-US" dirty="0"/>
          </a:p>
        </p:txBody>
      </p:sp>
      <p:sp>
        <p:nvSpPr>
          <p:cNvPr id="4" name="Slide Number Placeholder 3"/>
          <p:cNvSpPr>
            <a:spLocks noGrp="1"/>
          </p:cNvSpPr>
          <p:nvPr>
            <p:ph type="sldNum" sz="quarter" idx="10"/>
          </p:nvPr>
        </p:nvSpPr>
        <p:spPr/>
        <p:txBody>
          <a:bodyPr/>
          <a:lstStyle/>
          <a:p>
            <a:fld id="{AF3C4CFE-3ECC-4D3C-94AC-2AA4E1C2F422}"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Open the query,</a:t>
            </a:r>
            <a:r>
              <a:rPr lang="en-US" baseline="0" dirty="0" smtClean="0"/>
              <a:t> change to design View </a:t>
            </a:r>
            <a:r>
              <a:rPr lang="en-US" dirty="0" smtClean="0"/>
              <a:t>and </a:t>
            </a:r>
          </a:p>
          <a:p>
            <a:r>
              <a:rPr lang="en-US" dirty="0" smtClean="0"/>
              <a:t>Scroll over to find</a:t>
            </a:r>
            <a:r>
              <a:rPr lang="en-US" baseline="0" dirty="0" smtClean="0"/>
              <a:t> date and Well_id and choose sort type</a:t>
            </a:r>
          </a:p>
        </p:txBody>
      </p:sp>
      <p:sp>
        <p:nvSpPr>
          <p:cNvPr id="4" name="Slide Number Placeholder 3"/>
          <p:cNvSpPr>
            <a:spLocks noGrp="1"/>
          </p:cNvSpPr>
          <p:nvPr>
            <p:ph type="sldNum" sz="quarter" idx="10"/>
          </p:nvPr>
        </p:nvSpPr>
        <p:spPr/>
        <p:txBody>
          <a:bodyPr/>
          <a:lstStyle/>
          <a:p>
            <a:fld id="{6C159030-F171-42B6-8362-EBA8A8D600BE}" type="slidenum">
              <a:rPr lang="en-US" smtClean="0"/>
              <a:pPr/>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Design view also allows selecting criteria for sorting and display.</a:t>
            </a:r>
          </a:p>
          <a:p>
            <a:endParaRPr lang="en-US" dirty="0" smtClean="0"/>
          </a:p>
          <a:p>
            <a:r>
              <a:rPr lang="en-US" dirty="0" smtClean="0"/>
              <a:t>SHOW how to move columns. LIVE</a:t>
            </a:r>
          </a:p>
          <a:p>
            <a:endParaRPr lang="en-US" dirty="0" smtClean="0"/>
          </a:p>
          <a:p>
            <a:endParaRPr lang="en-US" dirty="0" smtClean="0"/>
          </a:p>
          <a:p>
            <a:r>
              <a:rPr lang="en-US" dirty="0" smtClean="0"/>
              <a:t>Show field/table – point</a:t>
            </a:r>
            <a:r>
              <a:rPr lang="en-US" baseline="0" dirty="0" smtClean="0"/>
              <a:t> out insert column</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make changes here w/ the code or use the design view.</a:t>
            </a:r>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34</a:t>
            </a:fld>
            <a:endParaRPr lang="en-US"/>
          </a:p>
        </p:txBody>
      </p:sp>
    </p:spTree>
    <p:extLst>
      <p:ext uri="{BB962C8B-B14F-4D97-AF65-F5344CB8AC3E}">
        <p14:creationId xmlns:p14="http://schemas.microsoft.com/office/powerpoint/2010/main" val="7459975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Check SQL View added:</a:t>
            </a:r>
          </a:p>
          <a:p>
            <a:endParaRPr lang="en-US" dirty="0" smtClean="0"/>
          </a:p>
          <a:p>
            <a:r>
              <a:rPr lang="en-US" dirty="0" smtClean="0"/>
              <a:t>ORDER BY Collection.Date</a:t>
            </a:r>
          </a:p>
          <a:p>
            <a:endParaRPr lang="en-US" dirty="0" smtClean="0"/>
          </a:p>
          <a:p>
            <a:r>
              <a:rPr lang="en-US" dirty="0" smtClean="0"/>
              <a:t>Ascending</a:t>
            </a:r>
            <a:r>
              <a:rPr lang="en-US" baseline="0" dirty="0" smtClean="0"/>
              <a:t> is default….. DESC on end to sort descending.</a:t>
            </a:r>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35</a:t>
            </a:fld>
            <a:endParaRPr lang="en-US"/>
          </a:p>
        </p:txBody>
      </p:sp>
    </p:spTree>
    <p:extLst>
      <p:ext uri="{BB962C8B-B14F-4D97-AF65-F5344CB8AC3E}">
        <p14:creationId xmlns:p14="http://schemas.microsoft.com/office/powerpoint/2010/main" val="23904470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you want all the data in the database, in which case the simple query is adequate. </a:t>
            </a:r>
          </a:p>
          <a:p>
            <a:r>
              <a:rPr lang="en-US" dirty="0" smtClean="0"/>
              <a:t>However, other times, you may want a query that returns only a subset of the data</a:t>
            </a:r>
          </a:p>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37</a:t>
            </a:fld>
            <a:endParaRPr lang="en-US"/>
          </a:p>
        </p:txBody>
      </p:sp>
    </p:spTree>
    <p:extLst>
      <p:ext uri="{BB962C8B-B14F-4D97-AF65-F5344CB8AC3E}">
        <p14:creationId xmlns:p14="http://schemas.microsoft.com/office/powerpoint/2010/main" val="227794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a:t>
            </a:r>
            <a:r>
              <a:rPr lang="en-US" baseline="0" dirty="0" smtClean="0"/>
              <a:t>can do the selecting here in Criteria/Query Design view – Query criteria</a:t>
            </a:r>
          </a:p>
          <a:p>
            <a:endParaRPr lang="en-US" baseline="0" dirty="0" smtClean="0"/>
          </a:p>
          <a:p>
            <a:r>
              <a:rPr lang="en-US" baseline="0" dirty="0" smtClean="0"/>
              <a:t>Built in function selects – here Year(&lt;&lt;date&gt;&gt;)</a:t>
            </a:r>
          </a:p>
          <a:p>
            <a:endParaRPr lang="en-US" baseline="0" dirty="0" smtClean="0"/>
          </a:p>
          <a:p>
            <a:r>
              <a:rPr lang="en-US" baseline="0" dirty="0" smtClean="0"/>
              <a:t>Fields are displayed w/in square brackets [ ]   so in this case &lt;&lt;date&gt;&gt; is represented as    [Date]</a:t>
            </a:r>
          </a:p>
          <a:p>
            <a:endParaRPr lang="en-US" baseline="0" dirty="0" smtClean="0"/>
          </a:p>
          <a:p>
            <a:r>
              <a:rPr lang="en-US" baseline="0" dirty="0" smtClean="0"/>
              <a:t>Better way….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rPr>
              <a:t>alter the query to limit the data that is returned</a:t>
            </a:r>
          </a:p>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38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None/>
            </a:pPr>
            <a:r>
              <a:rPr lang="en-US" sz="2400" dirty="0" smtClean="0"/>
              <a:t>Another example:  If you are storing counts of individuals in sub-plots, you don’t also want to store a separate total count of individuals</a:t>
            </a:r>
          </a:p>
          <a:p>
            <a:pPr lvl="2"/>
            <a:r>
              <a:rPr lang="en-US" dirty="0" smtClean="0"/>
              <a:t>If you changed the count in one sub-plot, you’d want the total to change as well – but databases aren’t spreadsheet – you can’t store formulas!</a:t>
            </a:r>
          </a:p>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39</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cursor</a:t>
            </a:r>
            <a:r>
              <a:rPr lang="en-US" baseline="0" dirty="0" smtClean="0"/>
              <a:t> to widen the column so can see what you are doing.</a:t>
            </a:r>
          </a:p>
          <a:p>
            <a:r>
              <a:rPr lang="en-US" baseline="0" dirty="0" smtClean="0"/>
              <a:t>Make sure “check”.</a:t>
            </a:r>
            <a:endParaRPr lang="en-US" dirty="0" smtClean="0"/>
          </a:p>
          <a:p>
            <a:endParaRPr lang="en-US" dirty="0" smtClean="0"/>
          </a:p>
          <a:p>
            <a:r>
              <a:rPr lang="en-US" dirty="0" smtClean="0"/>
              <a:t>Don’t forget to “save” the Query or the new field will not be exported in the following</a:t>
            </a:r>
            <a:r>
              <a:rPr lang="en-US" baseline="0" dirty="0" smtClean="0"/>
              <a:t> examples.</a:t>
            </a:r>
          </a:p>
          <a:p>
            <a:endParaRPr lang="en-US" baseline="0" dirty="0" smtClean="0"/>
          </a:p>
          <a:p>
            <a:r>
              <a:rPr lang="en-US" baseline="0" dirty="0" smtClean="0"/>
              <a:t>Check SQL View</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just saw</a:t>
            </a:r>
            <a:r>
              <a:rPr lang="en-US" baseline="0" dirty="0" smtClean="0"/>
              <a:t> how it worked with Excel… now I will show examples for SAS and SPSS</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42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a:t>
            </a:r>
            <a:r>
              <a:rPr lang="en-US" baseline="0" dirty="0" smtClean="0"/>
              <a:t> already exported this as an excel file. But for portability and sustainability, Text is best.</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43</a:t>
            </a:fld>
            <a:endParaRPr lang="en-US"/>
          </a:p>
        </p:txBody>
      </p:sp>
    </p:spTree>
    <p:extLst>
      <p:ext uri="{BB962C8B-B14F-4D97-AF65-F5344CB8AC3E}">
        <p14:creationId xmlns:p14="http://schemas.microsoft.com/office/powerpoint/2010/main" val="490436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use a</a:t>
            </a:r>
            <a:r>
              <a:rPr lang="en-US" baseline="0" dirty="0" smtClean="0"/>
              <a:t> Relational Database….</a:t>
            </a:r>
          </a:p>
          <a:p>
            <a:endParaRPr lang="en-US" baseline="0" dirty="0" smtClean="0"/>
          </a:p>
          <a:p>
            <a:r>
              <a:rPr lang="en-US" baseline="0" dirty="0" smtClean="0"/>
              <a:t>We saw examples of how to organize data to reduce redundancy</a:t>
            </a:r>
          </a:p>
          <a:p>
            <a:endParaRPr lang="en-US" baseline="0" dirty="0" smtClean="0"/>
          </a:p>
          <a:p>
            <a:r>
              <a:rPr lang="en-US" baseline="0" dirty="0" smtClean="0"/>
              <a:t>In gathering data, since data “types” are defined… can help with quality control.</a:t>
            </a:r>
          </a:p>
          <a:p>
            <a:endParaRPr lang="en-US" baseline="0" dirty="0" smtClean="0"/>
          </a:p>
          <a:p>
            <a:r>
              <a:rPr lang="en-US" baseline="0" dirty="0" smtClean="0"/>
              <a:t>Using tools can search/select and create new tables and reports.</a:t>
            </a:r>
          </a:p>
          <a:p>
            <a:endParaRPr lang="en-US" baseline="0" dirty="0" smtClean="0"/>
          </a:p>
          <a:p>
            <a:r>
              <a:rPr lang="en-US" baseline="0" dirty="0" smtClean="0"/>
              <a:t>Can link database to other software (Excel, Access, SAS, etc.)</a:t>
            </a:r>
          </a:p>
          <a:p>
            <a:endParaRPr lang="en-US" dirty="0"/>
          </a:p>
        </p:txBody>
      </p:sp>
      <p:sp>
        <p:nvSpPr>
          <p:cNvPr id="4" name="Slide Number Placeholder 3"/>
          <p:cNvSpPr>
            <a:spLocks noGrp="1"/>
          </p:cNvSpPr>
          <p:nvPr>
            <p:ph type="sldNum" sz="quarter" idx="10"/>
          </p:nvPr>
        </p:nvSpPr>
        <p:spPr/>
        <p:txBody>
          <a:bodyPr/>
          <a:lstStyle/>
          <a:p>
            <a:fld id="{AF3C4CFE-3ECC-4D3C-94AC-2AA4E1C2F42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 check to</a:t>
            </a:r>
            <a:r>
              <a:rPr lang="en-US" baseline="0" dirty="0" smtClean="0"/>
              <a:t> “I</a:t>
            </a:r>
            <a:r>
              <a:rPr lang="en-US" dirty="0" smtClean="0"/>
              <a:t>nclude Field Names on First Row”</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44</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Put in links to slides and ask</a:t>
            </a:r>
            <a:r>
              <a:rPr lang="en-US" baseline="0" dirty="0" smtClean="0"/>
              <a:t> folks what they want to see.</a:t>
            </a:r>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45</a:t>
            </a:fld>
            <a:endParaRPr lang="en-US"/>
          </a:p>
        </p:txBody>
      </p:sp>
    </p:spTree>
    <p:extLst>
      <p:ext uri="{BB962C8B-B14F-4D97-AF65-F5344CB8AC3E}">
        <p14:creationId xmlns:p14="http://schemas.microsoft.com/office/powerpoint/2010/main" val="16590881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SAS and SPSS and many other programs</a:t>
            </a:r>
            <a:r>
              <a:rPr lang="en-US" baseline="0" dirty="0" smtClean="0"/>
              <a:t> can import CSV files (text export from Access) In SAS choose CSV format, but pick the “txt” file.</a:t>
            </a:r>
          </a:p>
          <a:p>
            <a:endParaRPr lang="en-US" baseline="0" dirty="0" smtClean="0"/>
          </a:p>
          <a:p>
            <a:r>
              <a:rPr lang="en-US" baseline="0" dirty="0" smtClean="0"/>
              <a:t>Close Access and open Excel.</a:t>
            </a:r>
          </a:p>
          <a:p>
            <a:endParaRPr lang="en-US" baseline="0" dirty="0" smtClean="0"/>
          </a:p>
          <a:p>
            <a:r>
              <a:rPr lang="en-US" baseline="0" dirty="0" smtClean="0"/>
              <a:t>Different ways to import a text/CSV file into Excel.. Open and if type txt, get “Text Import Wizard”</a:t>
            </a:r>
          </a:p>
          <a:p>
            <a:r>
              <a:rPr lang="en-US" baseline="0" dirty="0" smtClean="0"/>
              <a:t>Or the way we will do it here… this way allows importing to an </a:t>
            </a:r>
            <a:r>
              <a:rPr lang="en-US" baseline="0" smtClean="0"/>
              <a:t>existing table.</a:t>
            </a:r>
            <a:endParaRPr lang="en-US" baseline="0" dirty="0" smtClean="0"/>
          </a:p>
          <a:p>
            <a:endParaRPr lang="en-US" baseline="0" dirty="0" smtClean="0"/>
          </a:p>
          <a:p>
            <a:r>
              <a:rPr lang="en-US" baseline="0" dirty="0" smtClean="0"/>
              <a:t>OR if file type is CSV.. Then Excel will automatically import it.</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46</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Data Tab, Get external Data, From Access</a:t>
            </a:r>
          </a:p>
          <a:p>
            <a:endParaRPr lang="en-US" baseline="0" dirty="0" smtClean="0"/>
          </a:p>
          <a:p>
            <a:r>
              <a:rPr lang="en-US" baseline="0" dirty="0" smtClean="0"/>
              <a:t>Of course all the queries have to have been created and saved </a:t>
            </a:r>
          </a:p>
        </p:txBody>
      </p:sp>
      <p:sp>
        <p:nvSpPr>
          <p:cNvPr id="4" name="Slide Number Placeholder 3"/>
          <p:cNvSpPr>
            <a:spLocks noGrp="1"/>
          </p:cNvSpPr>
          <p:nvPr>
            <p:ph type="sldNum" sz="quarter" idx="10"/>
          </p:nvPr>
        </p:nvSpPr>
        <p:spPr/>
        <p:txBody>
          <a:bodyPr/>
          <a:lstStyle/>
          <a:p>
            <a:fld id="{6C159030-F171-42B6-8362-EBA8A8D600BE}" type="slidenum">
              <a:rPr lang="en-US" smtClean="0"/>
              <a:pPr/>
              <a:t>47</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Making a copy of the query table.</a:t>
            </a:r>
            <a:r>
              <a:rPr lang="en-US" baseline="0" dirty="0" smtClean="0"/>
              <a:t> Any change in the Excel file DOES not go back to DB.</a:t>
            </a:r>
          </a:p>
          <a:p>
            <a:endParaRPr lang="en-US" baseline="0" dirty="0" smtClean="0"/>
          </a:p>
          <a:p>
            <a:r>
              <a:rPr lang="en-US" baseline="0" dirty="0" smtClean="0"/>
              <a:t>Any change in DB is not reflected in this excel file. Once imported this way 2 separate files.</a:t>
            </a:r>
            <a:endParaRPr lang="en-US" dirty="0"/>
          </a:p>
        </p:txBody>
      </p:sp>
      <p:sp>
        <p:nvSpPr>
          <p:cNvPr id="4" name="Slide Number Placeholder 3"/>
          <p:cNvSpPr>
            <a:spLocks noGrp="1"/>
          </p:cNvSpPr>
          <p:nvPr>
            <p:ph type="sldNum" sz="quarter" idx="10"/>
          </p:nvPr>
        </p:nvSpPr>
        <p:spPr/>
        <p:txBody>
          <a:bodyPr/>
          <a:lstStyle/>
          <a:p>
            <a:fld id="{7151E87C-B9C7-6C49-8767-4FF157EB56FE}" type="slidenum">
              <a:rPr lang="en-US" smtClean="0"/>
              <a:t>48</a:t>
            </a:fld>
            <a:endParaRPr lang="en-US"/>
          </a:p>
        </p:txBody>
      </p:sp>
    </p:spTree>
    <p:extLst>
      <p:ext uri="{BB962C8B-B14F-4D97-AF65-F5344CB8AC3E}">
        <p14:creationId xmlns:p14="http://schemas.microsoft.com/office/powerpoint/2010/main" val="17445678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File</a:t>
            </a:r>
            <a:r>
              <a:rPr lang="en-US" baseline="0" dirty="0" smtClean="0"/>
              <a:t> -&gt; Import Data</a:t>
            </a:r>
          </a:p>
          <a:p>
            <a:endParaRPr lang="en-US" baseline="0" dirty="0" smtClean="0"/>
          </a:p>
          <a:p>
            <a:r>
              <a:rPr lang="en-US" baseline="0" dirty="0" smtClean="0"/>
              <a:t>From Access DB, can choose table OR query.</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49</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50</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51</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52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53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you have identified your data and determined how that data might be divided into tables, you will need to </a:t>
            </a:r>
            <a:r>
              <a:rPr lang="en-US" b="1" baseline="0" dirty="0" smtClean="0"/>
              <a:t>optimize</a:t>
            </a:r>
            <a:r>
              <a:rPr lang="en-US" b="0" i="0" baseline="0" dirty="0" smtClean="0"/>
              <a:t> your data (called Normalization).</a:t>
            </a:r>
          </a:p>
          <a:p>
            <a:endParaRPr lang="en-US" b="0" i="0" baseline="0" dirty="0" smtClean="0"/>
          </a:p>
          <a:p>
            <a:r>
              <a:rPr lang="en-US" b="0" i="0" baseline="0" dirty="0" smtClean="0"/>
              <a:t>Purpose of using a database is to make things more efficient and easier to work.</a:t>
            </a:r>
          </a:p>
          <a:p>
            <a:endParaRPr lang="en-US" b="0" i="0" baseline="0" dirty="0" smtClean="0"/>
          </a:p>
          <a:p>
            <a:r>
              <a:rPr lang="en-US" b="0" i="0" baseline="0" dirty="0" smtClean="0"/>
              <a:t>Data types… text…. Number, date/time  and how big (for storage size with variables)</a:t>
            </a:r>
            <a:endParaRPr lang="en-US" dirty="0"/>
          </a:p>
        </p:txBody>
      </p:sp>
      <p:sp>
        <p:nvSpPr>
          <p:cNvPr id="4" name="Slide Number Placeholder 3"/>
          <p:cNvSpPr>
            <a:spLocks noGrp="1"/>
          </p:cNvSpPr>
          <p:nvPr>
            <p:ph type="sldNum" sz="quarter" idx="10"/>
          </p:nvPr>
        </p:nvSpPr>
        <p:spPr/>
        <p:txBody>
          <a:bodyPr/>
          <a:lstStyle/>
          <a:p>
            <a:fld id="{AF3C4CFE-3ECC-4D3C-94AC-2AA4E1C2F422}"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54</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Table import</a:t>
            </a:r>
            <a:r>
              <a:rPr lang="en-US" baseline="0" dirty="0" smtClean="0"/>
              <a:t> query, have to set up on own machine.</a:t>
            </a:r>
          </a:p>
          <a:p>
            <a:endParaRPr lang="en-US" dirty="0" smtClean="0"/>
          </a:p>
          <a:p>
            <a:r>
              <a:rPr lang="en-US" dirty="0" smtClean="0"/>
              <a:t>To see all tables and queries… need</a:t>
            </a:r>
            <a:r>
              <a:rPr lang="en-US" baseline="0" dirty="0" smtClean="0"/>
              <a:t> to select “Views”.</a:t>
            </a:r>
            <a:endParaRPr lang="en-US" dirty="0"/>
          </a:p>
        </p:txBody>
      </p:sp>
      <p:sp>
        <p:nvSpPr>
          <p:cNvPr id="4" name="Slide Number Placeholder 3"/>
          <p:cNvSpPr>
            <a:spLocks noGrp="1"/>
          </p:cNvSpPr>
          <p:nvPr>
            <p:ph type="sldNum" sz="quarter" idx="10"/>
          </p:nvPr>
        </p:nvSpPr>
        <p:spPr/>
        <p:txBody>
          <a:bodyPr/>
          <a:lstStyle/>
          <a:p>
            <a:fld id="{6C159030-F171-42B6-8362-EBA8A8D600BE}" type="slidenum">
              <a:rPr lang="en-US" smtClean="0"/>
              <a:pPr/>
              <a:t>55</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3C4CFE-3ECC-4D3C-94AC-2AA4E1C2F422}" type="slidenum">
              <a:rPr lang="en-US" smtClean="0"/>
              <a:pPr/>
              <a:t>56</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C4CFE-3ECC-4D3C-94AC-2AA4E1C2F422}" type="slidenum">
              <a:rPr lang="en-US" smtClean="0"/>
              <a:pPr/>
              <a:t>57</a:t>
            </a:fld>
            <a:endParaRPr lang="en-US"/>
          </a:p>
        </p:txBody>
      </p:sp>
    </p:spTree>
    <p:extLst>
      <p:ext uri="{BB962C8B-B14F-4D97-AF65-F5344CB8AC3E}">
        <p14:creationId xmlns:p14="http://schemas.microsoft.com/office/powerpoint/2010/main" val="14506022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928FC6-FEAF-7449-BA80-B79A981D95EB}" type="slidenum">
              <a:rPr lang="en-US" smtClean="0"/>
              <a:t>58</a:t>
            </a:fld>
            <a:endParaRPr lang="en-US"/>
          </a:p>
        </p:txBody>
      </p:sp>
    </p:spTree>
    <p:extLst>
      <p:ext uri="{BB962C8B-B14F-4D97-AF65-F5344CB8AC3E}">
        <p14:creationId xmlns:p14="http://schemas.microsoft.com/office/powerpoint/2010/main" val="4042308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3C4CFE-3ECC-4D3C-94AC-2AA4E1C2F42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C4CFE-3ECC-4D3C-94AC-2AA4E1C2F422}" type="slidenum">
              <a:rPr lang="en-US" smtClean="0"/>
              <a:pPr/>
              <a:t>7</a:t>
            </a:fld>
            <a:endParaRPr lang="en-US"/>
          </a:p>
        </p:txBody>
      </p:sp>
    </p:spTree>
    <p:extLst>
      <p:ext uri="{BB962C8B-B14F-4D97-AF65-F5344CB8AC3E}">
        <p14:creationId xmlns:p14="http://schemas.microsoft.com/office/powerpoint/2010/main" val="3115343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Keep the extension</a:t>
            </a:r>
            <a:r>
              <a:rPr lang="en-US" baseline="0" dirty="0" smtClean="0"/>
              <a:t> (.</a:t>
            </a:r>
            <a:r>
              <a:rPr lang="en-US" baseline="0" dirty="0" err="1" smtClean="0"/>
              <a:t>accdb</a:t>
            </a:r>
            <a:r>
              <a:rPr lang="en-US" baseline="0" dirty="0" smtClean="0"/>
              <a:t>) alone.</a:t>
            </a:r>
          </a:p>
          <a:p>
            <a:r>
              <a:rPr lang="en-US" baseline="0" dirty="0" smtClean="0"/>
              <a:t>Click “Create”.</a:t>
            </a:r>
            <a:endParaRPr lang="en-US" dirty="0"/>
          </a:p>
        </p:txBody>
      </p:sp>
      <p:sp>
        <p:nvSpPr>
          <p:cNvPr id="4" name="Slide Number Placeholder 3"/>
          <p:cNvSpPr>
            <a:spLocks noGrp="1"/>
          </p:cNvSpPr>
          <p:nvPr>
            <p:ph type="sldNum" sz="quarter" idx="10"/>
          </p:nvPr>
        </p:nvSpPr>
        <p:spPr/>
        <p:txBody>
          <a:bodyPr/>
          <a:lstStyle/>
          <a:p>
            <a:fld id="{C01C7EC4-7881-4BC4-96C0-D460AB73A42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Dataset view shows you your columns and data…. Like excel</a:t>
            </a:r>
            <a:r>
              <a:rPr lang="en-US" baseline="0" dirty="0" smtClean="0"/>
              <a:t> spreadsheet, Table view</a:t>
            </a:r>
          </a:p>
          <a:p>
            <a:endParaRPr lang="en-US" baseline="0" dirty="0" smtClean="0"/>
          </a:p>
          <a:p>
            <a:r>
              <a:rPr lang="en-US" baseline="0" dirty="0" smtClean="0"/>
              <a:t>Design View lets you add fields and define their properties easily.</a:t>
            </a:r>
            <a:endParaRPr lang="en-US" dirty="0"/>
          </a:p>
        </p:txBody>
      </p:sp>
      <p:sp>
        <p:nvSpPr>
          <p:cNvPr id="4" name="Slide Number Placeholder 3"/>
          <p:cNvSpPr>
            <a:spLocks noGrp="1"/>
          </p:cNvSpPr>
          <p:nvPr>
            <p:ph type="sldNum" sz="quarter" idx="10"/>
          </p:nvPr>
        </p:nvSpPr>
        <p:spPr/>
        <p:txBody>
          <a:bodyPr/>
          <a:lstStyle/>
          <a:p>
            <a:fld id="{C01C7EC4-7881-4BC4-96C0-D460AB73A42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897A5E6-9078-364A-A4C3-2AA78B934A7E}" type="slidenum">
              <a:rPr lang="en-US" smtClean="0"/>
              <a:t>‹#›</a:t>
            </a:fld>
            <a:endParaRPr lang="en-US"/>
          </a:p>
        </p:txBody>
      </p:sp>
    </p:spTree>
    <p:extLst>
      <p:ext uri="{BB962C8B-B14F-4D97-AF65-F5344CB8AC3E}">
        <p14:creationId xmlns:p14="http://schemas.microsoft.com/office/powerpoint/2010/main" val="478313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A897A5E6-9078-364A-A4C3-2AA78B934A7E}" type="slidenum">
              <a:rPr lang="en-US" smtClean="0"/>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5A2948F9-325E-0B47-A6AD-2CE07BB3EA5D}" type="datetime1">
              <a:rPr lang="en-US" smtClean="0"/>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FF415A8-72DA-4347-9576-05B5CD0D2A6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p:spPr>
        <p:txBody>
          <a:bodyPr/>
          <a:lstStyle>
            <a:lvl1pPr>
              <a:defRPr/>
            </a:lvl1pPr>
          </a:lstStyle>
          <a:p>
            <a:fld id="{967534CD-1943-4425-BAE2-ACF4DBEFC3C5}"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CA1F9D-B41A-4587-A332-EA2239EC8664}"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E183DE8-FC15-AE49-87F6-6150C1181B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4491421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A9109FC8-B9AA-5A41-8735-9DB9CA708FC1}"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21078656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F824E74D-C280-B541-884F-A498316D797C}" type="datetime1">
              <a:rPr lang="en-US"/>
              <a:pPr/>
              <a:t>8/11/2015</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72566314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23B37082-0929-E04F-952D-3775C542ECF7}" type="datetime1">
              <a:rPr lang="en-US"/>
              <a:pPr/>
              <a:t>8/11/2015</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3971237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35F6077-5DD9-AE40-87EB-AE053A9D212F}" type="datetime1">
              <a:rPr lang="en-US"/>
              <a:pPr/>
              <a:t>8/11/2015</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88431262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D28B892-5FA5-AA46-8FF9-A24A575CA6B5}"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718786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A897A5E6-9078-364A-A4C3-2AA78B934A7E}"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80EE249-BA5C-ED42-829C-C89AB86B5032}"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96276299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4C2E283-7C1E-7D4F-BF14-B5D5BBE74944}"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02500250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3C22E60-759A-944F-A7A0-FB7AFD2952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610167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A894CE8-D0E3-1B41-8507-F636ACE41FEF}" type="datetimeFigureOut">
              <a:rPr lang="en-US" smtClean="0"/>
              <a:t>8/11/2015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A897A5E6-9078-364A-A4C3-2AA78B934A7E}" type="slidenum">
              <a:rPr lang="en-US" smtClean="0"/>
              <a:t>‹#›</a:t>
            </a:fld>
            <a:endParaRPr lang="en-US"/>
          </a:p>
        </p:txBody>
      </p:sp>
    </p:spTree>
    <p:extLst>
      <p:ext uri="{BB962C8B-B14F-4D97-AF65-F5344CB8AC3E}">
        <p14:creationId xmlns:p14="http://schemas.microsoft.com/office/powerpoint/2010/main" val="1960350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A894CE8-D0E3-1B41-8507-F636ACE41FEF}" type="datetimeFigureOut">
              <a:rPr lang="en-US" smtClean="0"/>
              <a:t>8/11/2015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A897A5E6-9078-364A-A4C3-2AA78B934A7E}" type="slidenum">
              <a:rPr lang="en-US" smtClean="0"/>
              <a:t>‹#›</a:t>
            </a:fld>
            <a:endParaRPr lang="en-US"/>
          </a:p>
        </p:txBody>
      </p:sp>
    </p:spTree>
    <p:extLst>
      <p:ext uri="{BB962C8B-B14F-4D97-AF65-F5344CB8AC3E}">
        <p14:creationId xmlns:p14="http://schemas.microsoft.com/office/powerpoint/2010/main" val="1175248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Vertical Title an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BA3E630-DA0D-425E-B320-EADD9F6A5FB3}" type="slidenum">
              <a:rPr lang="en-US" smtClean="0"/>
              <a:pPr/>
              <a:t>‹#›</a:t>
            </a:fld>
            <a:endParaRPr lang="en-US"/>
          </a:p>
        </p:txBody>
      </p:sp>
    </p:spTree>
    <p:extLst>
      <p:ext uri="{BB962C8B-B14F-4D97-AF65-F5344CB8AC3E}">
        <p14:creationId xmlns:p14="http://schemas.microsoft.com/office/powerpoint/2010/main" val="675572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5A2948F9-325E-0B47-A6AD-2CE07BB3EA5D}" type="datetime1">
              <a:rPr lang="en-US" smtClean="0"/>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FF415A8-72DA-4347-9576-05B5CD0D2A6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p:spPr>
        <p:txBody>
          <a:bodyPr/>
          <a:lstStyle>
            <a:lvl1pPr>
              <a:defRPr/>
            </a:lvl1pPr>
          </a:lstStyle>
          <a:p>
            <a:fld id="{967534CD-1943-4425-BAE2-ACF4DBEFC3C5}"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CA1F9D-B41A-4587-A332-EA2239EC8664}"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E183DE8-FC15-AE49-87F6-6150C1181B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449142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A9109FC8-B9AA-5A41-8735-9DB9CA708FC1}"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2107865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F824E74D-C280-B541-884F-A498316D797C}" type="datetime1">
              <a:rPr lang="en-US"/>
              <a:pPr/>
              <a:t>8/11/2015</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725663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8336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23B37082-0929-E04F-952D-3775C542ECF7}" type="datetime1">
              <a:rPr lang="en-US"/>
              <a:pPr/>
              <a:t>8/11/2015</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397123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35F6077-5DD9-AE40-87EB-AE053A9D212F}" type="datetime1">
              <a:rPr lang="en-US"/>
              <a:pPr/>
              <a:t>8/11/2015</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8843126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D28B892-5FA5-AA46-8FF9-A24A575CA6B5}"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7187860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80EE249-BA5C-ED42-829C-C89AB86B5032}"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962762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4C2E283-7C1E-7D4F-BF14-B5D5BBE74944}"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0250025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3C22E60-759A-944F-A7A0-FB7AFD2952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6101678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5A2948F9-325E-0B47-A6AD-2CE07BB3EA5D}" type="datetime1">
              <a:rPr lang="en-US" smtClean="0"/>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FF415A8-72DA-4347-9576-05B5CD0D2A6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p:spPr>
        <p:txBody>
          <a:bodyPr/>
          <a:lstStyle>
            <a:lvl1pPr>
              <a:defRPr/>
            </a:lvl1pPr>
          </a:lstStyle>
          <a:p>
            <a:fld id="{967534CD-1943-4425-BAE2-ACF4DBEFC3C5}"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CA1F9D-B41A-4587-A332-EA2239EC8664}"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97A5E6-9078-364A-A4C3-2AA78B934A7E}" type="slidenum">
              <a:rPr lang="en-US" smtClean="0"/>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E183DE8-FC15-AE49-87F6-6150C1181B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4491421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A9109FC8-B9AA-5A41-8735-9DB9CA708FC1}"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2107865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F824E74D-C280-B541-884F-A498316D797C}" type="datetime1">
              <a:rPr lang="en-US"/>
              <a:pPr/>
              <a:t>8/11/2015</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7256631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23B37082-0929-E04F-952D-3775C542ECF7}" type="datetime1">
              <a:rPr lang="en-US"/>
              <a:pPr/>
              <a:t>8/11/2015</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397123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35F6077-5DD9-AE40-87EB-AE053A9D212F}" type="datetime1">
              <a:rPr lang="en-US"/>
              <a:pPr/>
              <a:t>8/11/2015</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8843126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D28B892-5FA5-AA46-8FF9-A24A575CA6B5}"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7187860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80EE249-BA5C-ED42-829C-C89AB86B5032}"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9627629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4C2E283-7C1E-7D4F-BF14-B5D5BBE74944}"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0250025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3C22E60-759A-944F-A7A0-FB7AFD2952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6101678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897A5E6-9078-364A-A4C3-2AA78B934A7E}" type="slidenum">
              <a:rPr lang="en-US" smtClean="0"/>
              <a:t>‹#›</a:t>
            </a:fld>
            <a:endParaRPr lang="en-US"/>
          </a:p>
        </p:txBody>
      </p:sp>
    </p:spTree>
    <p:extLst>
      <p:ext uri="{BB962C8B-B14F-4D97-AF65-F5344CB8AC3E}">
        <p14:creationId xmlns:p14="http://schemas.microsoft.com/office/powerpoint/2010/main" val="478313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97A5E6-9078-364A-A4C3-2AA78B934A7E}"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8336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97A5E6-9078-364A-A4C3-2AA78B934A7E}"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8171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23351339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897A5E6-9078-364A-A4C3-2AA78B934A7E}"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600200"/>
            <a:ext cx="8610600" cy="5257800"/>
          </a:xfrm>
        </p:spPr>
        <p:txBody>
          <a:bodyPr/>
          <a:lstStyle/>
          <a:p>
            <a:r>
              <a:rPr lang="en-US" smtClean="0"/>
              <a:t>Click icon to add table</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A894CE8-D0E3-1B41-8507-F636ACE41FEF}" type="datetimeFigureOut">
              <a:rPr lang="en-US" smtClean="0"/>
              <a:t>8/11/2015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97A5E6-9078-364A-A4C3-2AA78B934A7E}" type="slidenum">
              <a:rPr lang="en-US" smtClean="0"/>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8171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23351339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E1B90563-F6DF-4D3B-8554-7C0C4072D51D}" type="datetime1">
              <a:rPr lang="en-US" smtClean="0"/>
              <a:pPr/>
              <a:t>8/11/2015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C6174448-DDA3-460F-9EB3-135641A8F5A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a:prstGeom prst="rect">
            <a:avLst/>
          </a:prstGeom>
        </p:spPr>
        <p:txBody>
          <a:bodyPr/>
          <a:lstStyle>
            <a:lvl1pPr>
              <a:defRPr/>
            </a:lvl1pPr>
          </a:lstStyle>
          <a:p>
            <a:fld id="{75CF2AD1-522B-4BC8-8CDF-3CBDEBC2A430}" type="datetime1">
              <a:rPr lang="en-US" smtClean="0"/>
              <a:pPr/>
              <a:t>8/11/2015</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5C439EB4-5304-4313-91B9-5791F6939C27}" type="slidenum">
              <a:rPr lang="en-US" smtClean="0"/>
              <a:pPr/>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341E881F-4FA8-411E-AF2A-93B56CED6F1E}" type="datetime1">
              <a:rPr lang="en-US"/>
              <a:pPr/>
              <a:t>8/11/2015</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C8F00533-B3A5-4A80-BA27-FC53D2AD0B19}" type="slidenum">
              <a:rPr lang="en-US"/>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600200"/>
            <a:ext cx="4229100" cy="5257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600200"/>
            <a:ext cx="4229100" cy="25527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6300" y="4305300"/>
            <a:ext cx="4229100" cy="25527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600200"/>
            <a:ext cx="8610600" cy="5257800"/>
          </a:xfrm>
          <a:prstGeom prst="rect">
            <a:avLst/>
          </a:prstGeom>
        </p:spPr>
        <p:txBody>
          <a:bodyPr/>
          <a:lstStyle/>
          <a:p>
            <a:r>
              <a:rPr lang="en-US" smtClean="0"/>
              <a:t>Click icon to add table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84E521B-FA8C-4B4C-9D18-570570D2F3C4}" type="datetime1">
              <a:rPr lang="en-US"/>
              <a:pPr/>
              <a:t>8/11/2015</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45FEB5CA-A7ED-4574-9E1B-8FA3A9C4E7E0}" type="slidenum">
              <a:rPr lang="en-US"/>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BA3E630-DA0D-425E-B320-EADD9F6A5FB3}" type="slidenum">
              <a:rPr lang="en-US" smtClean="0"/>
              <a:pPr/>
              <a:t>‹#›</a:t>
            </a:fld>
            <a:endParaRPr lang="en-US"/>
          </a:p>
        </p:txBody>
      </p:sp>
    </p:spTree>
    <p:extLst>
      <p:ext uri="{BB962C8B-B14F-4D97-AF65-F5344CB8AC3E}">
        <p14:creationId xmlns:p14="http://schemas.microsoft.com/office/powerpoint/2010/main" val="478313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5A2948F9-325E-0B47-A6AD-2CE07BB3EA5D}" type="datetime1">
              <a:rPr lang="en-US" smtClean="0"/>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FF415A8-72DA-4347-9576-05B5CD0D2A6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p:spPr>
        <p:txBody>
          <a:bodyPr/>
          <a:lstStyle>
            <a:lvl1pPr>
              <a:defRPr/>
            </a:lvl1pPr>
          </a:lstStyle>
          <a:p>
            <a:fld id="{967534CD-1943-4425-BAE2-ACF4DBEFC3C5}"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CA1F9D-B41A-4587-A332-EA2239EC8664}"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A894CE8-D0E3-1B41-8507-F636ACE41FEF}" type="datetimeFigureOut">
              <a:rPr lang="en-US" smtClean="0"/>
              <a:t>8/11/2015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A897A5E6-9078-364A-A4C3-2AA78B934A7E}" type="slidenum">
              <a:rPr lang="en-US" smtClean="0"/>
              <a:t>‹#›</a:t>
            </a:fld>
            <a:endParaRPr lang="en-US"/>
          </a:p>
        </p:txBody>
      </p:sp>
    </p:spTree>
    <p:extLst>
      <p:ext uri="{BB962C8B-B14F-4D97-AF65-F5344CB8AC3E}">
        <p14:creationId xmlns:p14="http://schemas.microsoft.com/office/powerpoint/2010/main" val="19603501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E183DE8-FC15-AE49-87F6-6150C1181B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4491421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A9109FC8-B9AA-5A41-8735-9DB9CA708FC1}"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2107865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F824E74D-C280-B541-884F-A498316D797C}" type="datetime1">
              <a:rPr lang="en-US"/>
              <a:pPr/>
              <a:t>8/11/2015</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7256631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23B37082-0929-E04F-952D-3775C542ECF7}" type="datetime1">
              <a:rPr lang="en-US"/>
              <a:pPr/>
              <a:t>8/11/2015</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397123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35F6077-5DD9-AE40-87EB-AE053A9D212F}" type="datetime1">
              <a:rPr lang="en-US"/>
              <a:pPr/>
              <a:t>8/11/2015</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8843126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D28B892-5FA5-AA46-8FF9-A24A575CA6B5}"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7187860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80EE249-BA5C-ED42-829C-C89AB86B5032}"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9627629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4C2E283-7C1E-7D4F-BF14-B5D5BBE74944}"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0250025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3C22E60-759A-944F-A7A0-FB7AFD2952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6101678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8BA3E630-DA0D-425E-B320-EADD9F6A5FB3}" type="slidenum">
              <a:rPr lang="en-US" smtClean="0"/>
              <a:pPr/>
              <a:t>‹#›</a:t>
            </a:fld>
            <a:endParaRPr lang="en-US"/>
          </a:p>
        </p:txBody>
      </p:sp>
    </p:spTree>
    <p:extLst>
      <p:ext uri="{BB962C8B-B14F-4D97-AF65-F5344CB8AC3E}">
        <p14:creationId xmlns:p14="http://schemas.microsoft.com/office/powerpoint/2010/main" val="478313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A894CE8-D0E3-1B41-8507-F636ACE41FEF}" type="datetimeFigureOut">
              <a:rPr lang="en-US" smtClean="0"/>
              <a:t>8/11/2015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A897A5E6-9078-364A-A4C3-2AA78B934A7E}" type="slidenum">
              <a:rPr lang="en-US" smtClean="0"/>
              <a:t>‹#›</a:t>
            </a:fld>
            <a:endParaRPr lang="en-US"/>
          </a:p>
        </p:txBody>
      </p:sp>
    </p:spTree>
    <p:extLst>
      <p:ext uri="{BB962C8B-B14F-4D97-AF65-F5344CB8AC3E}">
        <p14:creationId xmlns:p14="http://schemas.microsoft.com/office/powerpoint/2010/main" val="117524840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78336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E1B90563-F6DF-4D3B-8554-7C0C4072D51D}" type="datetime1">
              <a:rPr lang="en-US" smtClean="0"/>
              <a:pPr/>
              <a:t>8/11/2015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6174448-DDA3-460F-9EB3-135641A8F5A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a:prstGeom prst="rect">
            <a:avLst/>
          </a:prstGeom>
        </p:spPr>
        <p:txBody>
          <a:bodyPr/>
          <a:lstStyle>
            <a:lvl1pPr>
              <a:defRPr/>
            </a:lvl1pPr>
          </a:lstStyle>
          <a:p>
            <a:fld id="{75CF2AD1-522B-4BC8-8CDF-3CBDEBC2A430}" type="datetime1">
              <a:rPr lang="en-US" smtClean="0"/>
              <a:pPr/>
              <a:t>8/11/2015</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C439EB4-5304-4313-91B9-5791F6939C27}" type="slidenum">
              <a:rPr lang="en-US" smtClean="0"/>
              <a:pPr/>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81711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233513390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341E881F-4FA8-411E-AF2A-93B56CED6F1E}" type="datetime1">
              <a:rPr lang="en-US"/>
              <a:pPr/>
              <a:t>8/11/2015</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C8F00533-B3A5-4A80-BA27-FC53D2AD0B19}" type="slidenum">
              <a:rPr lang="en-US"/>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600200"/>
            <a:ext cx="42291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600200"/>
            <a:ext cx="42291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6300" y="4305300"/>
            <a:ext cx="42291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600200"/>
            <a:ext cx="8610600" cy="5257800"/>
          </a:xfrm>
        </p:spPr>
        <p:txBody>
          <a:bodyPr/>
          <a:lstStyle/>
          <a:p>
            <a:r>
              <a:rPr lang="en-US" smtClean="0"/>
              <a:t>Click icon to add table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84E521B-FA8C-4B4C-9D18-570570D2F3C4}" type="datetime1">
              <a:rPr lang="en-US"/>
              <a:pPr/>
              <a:t>8/11/2015</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45FEB5CA-A7ED-4574-9E1B-8FA3A9C4E7E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23351339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E1B90563-F6DF-4D3B-8554-7C0C4072D51D}" type="datetime1">
              <a:rPr lang="en-US" smtClean="0"/>
              <a:pPr/>
              <a:t>8/11/2015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C6174448-DDA3-460F-9EB3-135641A8F5A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a:prstGeom prst="rect">
            <a:avLst/>
          </a:prstGeom>
        </p:spPr>
        <p:txBody>
          <a:bodyPr/>
          <a:lstStyle>
            <a:lvl1pPr>
              <a:defRPr/>
            </a:lvl1pPr>
          </a:lstStyle>
          <a:p>
            <a:fld id="{75CF2AD1-522B-4BC8-8CDF-3CBDEBC2A430}" type="datetime1">
              <a:rPr lang="en-US" smtClean="0"/>
              <a:pPr/>
              <a:t>8/11/2015</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5C439EB4-5304-4313-91B9-5791F6939C27}" type="slidenum">
              <a:rPr lang="en-US" smtClean="0"/>
              <a:pPr/>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341E881F-4FA8-411E-AF2A-93B56CED6F1E}" type="datetime1">
              <a:rPr lang="en-US"/>
              <a:pPr/>
              <a:t>8/11/2015</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C8F00533-B3A5-4A80-BA27-FC53D2AD0B19}" type="slidenum">
              <a:rPr lang="en-US"/>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600200"/>
            <a:ext cx="4229100" cy="5257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600200"/>
            <a:ext cx="4229100" cy="25527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6300" y="4305300"/>
            <a:ext cx="4229100" cy="25527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858000" cy="1417638"/>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304800" y="1600200"/>
            <a:ext cx="8610600" cy="5257800"/>
          </a:xfrm>
          <a:prstGeom prst="rect">
            <a:avLst/>
          </a:prstGeom>
        </p:spPr>
        <p:txBody>
          <a:bodyPr/>
          <a:lstStyle/>
          <a:p>
            <a:r>
              <a:rPr lang="en-US" smtClean="0"/>
              <a:t>Click icon to add table</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684E521B-FA8C-4B4C-9D18-570570D2F3C4}" type="datetime1">
              <a:rPr lang="en-US"/>
              <a:pPr/>
              <a:t>8/11/2015</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45FEB5CA-A7ED-4574-9E1B-8FA3A9C4E7E0}" type="slidenum">
              <a:rPr lang="en-US"/>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5A2948F9-325E-0B47-A6AD-2CE07BB3EA5D}" type="datetime1">
              <a:rPr lang="en-US" smtClean="0"/>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FF415A8-72DA-4347-9576-05B5CD0D2A63}" type="slidenum">
              <a:rPr lang="en-US" smtClean="0"/>
              <a:pPr/>
              <a:t>‹#›</a:t>
            </a:fld>
            <a:endParaRPr lang="en-US"/>
          </a:p>
        </p:txBody>
      </p:sp>
    </p:spTree>
    <p:extLst>
      <p:ext uri="{BB962C8B-B14F-4D97-AF65-F5344CB8AC3E}">
        <p14:creationId xmlns:p14="http://schemas.microsoft.com/office/powerpoint/2010/main" val="463474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8381" y="337955"/>
            <a:ext cx="7772400" cy="1470025"/>
          </a:xfrm>
          <a:prstGeom prst="rect">
            <a:avLst/>
          </a:prstGeom>
        </p:spPr>
        <p:txBody>
          <a:bodyPr/>
          <a:lstStyle>
            <a:lvl1pPr>
              <a:defRPr sz="5000"/>
            </a:lvl1pPr>
          </a:lstStyle>
          <a:p>
            <a:r>
              <a:rPr lang="en-US" smtClean="0"/>
              <a:t>Click to edit Master title style</a:t>
            </a:r>
            <a:endParaRPr lang="en-US" dirty="0"/>
          </a:p>
        </p:txBody>
      </p:sp>
    </p:spTree>
    <p:extLst>
      <p:ext uri="{BB962C8B-B14F-4D97-AF65-F5344CB8AC3E}">
        <p14:creationId xmlns:p14="http://schemas.microsoft.com/office/powerpoint/2010/main" val="399203146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600200" y="6356350"/>
            <a:ext cx="1219200" cy="365125"/>
          </a:xfrm>
        </p:spPr>
        <p:txBody>
          <a:bodyPr/>
          <a:lstStyle>
            <a:lvl1pPr>
              <a:defRPr/>
            </a:lvl1pPr>
          </a:lstStyle>
          <a:p>
            <a:fld id="{967534CD-1943-4425-BAE2-ACF4DBEFC3C5}" type="datetimeFigureOut">
              <a:rPr lang="en-US" smtClean="0"/>
              <a:t>8/11/2015</a:t>
            </a:fld>
            <a:endParaRPr lang="en-US"/>
          </a:p>
        </p:txBody>
      </p:sp>
      <p:sp>
        <p:nvSpPr>
          <p:cNvPr id="5" name="Footer Placeholder 4"/>
          <p:cNvSpPr>
            <a:spLocks noGrp="1"/>
          </p:cNvSpPr>
          <p:nvPr>
            <p:ph type="ftr" sz="quarter" idx="11"/>
          </p:nvPr>
        </p:nvSpPr>
        <p:spPr>
          <a:xfrm>
            <a:off x="3352800" y="6356350"/>
            <a:ext cx="2895600" cy="365125"/>
          </a:xfrm>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CA1F9D-B41A-4587-A332-EA2239EC8664}" type="slidenum">
              <a:rPr lang="en-US" smtClean="0"/>
              <a:t>‹#›</a:t>
            </a:fld>
            <a:endParaRPr lang="en-US"/>
          </a:p>
        </p:txBody>
      </p:sp>
    </p:spTree>
    <p:extLst>
      <p:ext uri="{BB962C8B-B14F-4D97-AF65-F5344CB8AC3E}">
        <p14:creationId xmlns:p14="http://schemas.microsoft.com/office/powerpoint/2010/main" val="410334353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BE183DE8-FC15-AE49-87F6-6150C1181B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4491421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A9109FC8-B9AA-5A41-8735-9DB9CA708FC1}"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21078656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F824E74D-C280-B541-884F-A498316D797C}" type="datetime1">
              <a:rPr lang="en-US"/>
              <a:pPr/>
              <a:t>8/11/2015</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27256631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23B37082-0929-E04F-952D-3775C542ECF7}" type="datetime1">
              <a:rPr lang="en-US"/>
              <a:pPr/>
              <a:t>8/11/2015</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397123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35F6077-5DD9-AE40-87EB-AE053A9D212F}" type="datetime1">
              <a:rPr lang="en-US"/>
              <a:pPr/>
              <a:t>8/11/2015</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8843126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D28B892-5FA5-AA46-8FF9-A24A575CA6B5}"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71878608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80EE249-BA5C-ED42-829C-C89AB86B5032}" type="datetime1">
              <a:rPr lang="en-US"/>
              <a:pPr/>
              <a:t>8/11/2015</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96276299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4C2E283-7C1E-7D4F-BF14-B5D5BBE74944}"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40250025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3C22E60-759A-944F-A7A0-FB7AFD295268}" type="datetime1">
              <a:rPr lang="en-US"/>
              <a:pPr/>
              <a:t>8/11/2015</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768F68-39E4-9748-91AB-07862DFFC46D}" type="slidenum">
              <a:rPr lang="en-US" smtClean="0"/>
              <a:pPr/>
              <a:t>‹#›</a:t>
            </a:fld>
            <a:endParaRPr lang="en-US" dirty="0"/>
          </a:p>
        </p:txBody>
      </p:sp>
    </p:spTree>
    <p:extLst>
      <p:ext uri="{BB962C8B-B14F-4D97-AF65-F5344CB8AC3E}">
        <p14:creationId xmlns:p14="http://schemas.microsoft.com/office/powerpoint/2010/main" val="610167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image" Target="../media/image2.jpg"/><Relationship Id="rId5" Type="http://schemas.openxmlformats.org/officeDocument/2006/relationships/slideLayout" Target="../slideLayouts/slideLayout84.xml"/><Relationship Id="rId10" Type="http://schemas.openxmlformats.org/officeDocument/2006/relationships/theme" Target="../theme/theme10.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3.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11.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4" Type="http://schemas.openxmlformats.org/officeDocument/2006/relationships/image" Target="../media/image2.jp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3.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3.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image" Target="../media/image2.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3.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5.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3.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image" Target="../media/image1.jpg"/><Relationship Id="rId5" Type="http://schemas.openxmlformats.org/officeDocument/2006/relationships/slideLayout" Target="../slideLayouts/slideLayout43.xml"/><Relationship Id="rId10" Type="http://schemas.openxmlformats.org/officeDocument/2006/relationships/theme" Target="../theme/theme6.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image" Target="../media/image2.jpg"/><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theme" Target="../theme/theme7.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3.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8.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jp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9.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ppt_NONTITLE_page.jp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bg1"/>
                </a:solidFill>
                <a:latin typeface="Trade Gothic Bold"/>
              </a:defRPr>
            </a:lvl1pPr>
          </a:lstStyle>
          <a:p>
            <a:fld id="{A897A5E6-9078-364A-A4C3-2AA78B934A7E}" type="slidenum">
              <a:rPr lang="en-US" smtClean="0"/>
              <a:t>‹#›</a:t>
            </a:fld>
            <a:endParaRPr lang="en-US"/>
          </a:p>
        </p:txBody>
      </p:sp>
      <p:sp>
        <p:nvSpPr>
          <p:cNvPr id="2" name="Text Placeholder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025016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Lst>
  <p:txStyles>
    <p:titleStyle>
      <a:lvl1pPr algn="l" defTabSz="457200" rtl="0" eaLnBrk="1" latinLnBrk="0" hangingPunct="1">
        <a:spcBef>
          <a:spcPct val="0"/>
        </a:spcBef>
        <a:buNone/>
        <a:defRPr sz="4400" b="0" i="0" kern="1200">
          <a:solidFill>
            <a:schemeClr val="tx1"/>
          </a:solidFill>
          <a:latin typeface="Adobe Garamond Pro"/>
          <a:ea typeface="+mj-ea"/>
          <a:cs typeface="Adobe Garamond Pro"/>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Powerpoint_background_p1.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7062059"/>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UVA_Power_Point_Back_Ground2_Indesign.tif"/>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283F2C8B-1C0B-844F-9A47-4D025C5C6251}" type="datetime1">
              <a:rPr lang="en-US"/>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C768F68-39E4-9748-91AB-07862DFFC46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ctr" defTabSz="457200" rtl="0" eaLnBrk="1" fontAlgn="base" hangingPunct="1">
        <a:spcBef>
          <a:spcPct val="0"/>
        </a:spcBef>
        <a:spcAft>
          <a:spcPct val="0"/>
        </a:spcAft>
        <a:defRPr sz="4400" kern="1200">
          <a:solidFill>
            <a:schemeClr val="tx1"/>
          </a:solidFill>
          <a:latin typeface="Times New Roman"/>
          <a:ea typeface="ＭＳ Ｐゴシック" pitchFamily="-112" charset="-128"/>
          <a:cs typeface="Times New Roman"/>
        </a:defRPr>
      </a:lvl1pPr>
      <a:lvl2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2pPr>
      <a:lvl3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3pPr>
      <a:lvl4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4pPr>
      <a:lvl5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5pPr>
      <a:lvl6pPr marL="4572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Helvetica"/>
          <a:ea typeface="ＭＳ Ｐゴシック" pitchFamily="-112" charset="-128"/>
          <a:cs typeface="Helvetica"/>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Helvetica"/>
          <a:ea typeface="ＭＳ Ｐゴシック" pitchFamily="-112" charset="-128"/>
          <a:cs typeface="Helvetica"/>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Helvetica"/>
          <a:ea typeface="ＭＳ Ｐゴシック" pitchFamily="-112" charset="-128"/>
          <a:cs typeface="Helvetica"/>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Powerpoint_background_p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7062059"/>
      </p:ext>
    </p:extLst>
  </p:cSld>
  <p:clrMap bg1="lt1" tx1="dk1" bg2="lt2" tx2="dk2" accent1="accent1" accent2="accent2" accent3="accent3" accent4="accent4" accent5="accent5" accent6="accent6" hlink="hlink" folHlink="folHlink"/>
  <p:sldLayoutIdLst>
    <p:sldLayoutId id="2147483772" r:id="rId1"/>
    <p:sldLayoutId id="2147483773"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UVA_Power_Point_Back_Ground2_Indesign.tif"/>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283F2C8B-1C0B-844F-9A47-4D025C5C6251}" type="datetime1">
              <a:rPr lang="en-US"/>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C768F68-39E4-9748-91AB-07862DFFC46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defTabSz="457200" rtl="0" eaLnBrk="1" fontAlgn="base" hangingPunct="1">
        <a:spcBef>
          <a:spcPct val="0"/>
        </a:spcBef>
        <a:spcAft>
          <a:spcPct val="0"/>
        </a:spcAft>
        <a:defRPr sz="4400" kern="1200">
          <a:solidFill>
            <a:schemeClr val="tx1"/>
          </a:solidFill>
          <a:latin typeface="Times New Roman"/>
          <a:ea typeface="ＭＳ Ｐゴシック" pitchFamily="-112" charset="-128"/>
          <a:cs typeface="Times New Roman"/>
        </a:defRPr>
      </a:lvl1pPr>
      <a:lvl2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2pPr>
      <a:lvl3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3pPr>
      <a:lvl4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4pPr>
      <a:lvl5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5pPr>
      <a:lvl6pPr marL="4572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Helvetica"/>
          <a:ea typeface="ＭＳ Ｐゴシック" pitchFamily="-112" charset="-128"/>
          <a:cs typeface="Helvetica"/>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Helvetica"/>
          <a:ea typeface="ＭＳ Ｐゴシック" pitchFamily="-112" charset="-128"/>
          <a:cs typeface="Helvetica"/>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Helvetica"/>
          <a:ea typeface="ＭＳ Ｐゴシック" pitchFamily="-112" charset="-128"/>
          <a:cs typeface="Helvetica"/>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Powerpoint_background_p1.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706205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84" r:id="rId3"/>
    <p:sldLayoutId id="2147483685" r:id="rId4"/>
    <p:sldLayoutId id="2147483686" r:id="rId5"/>
    <p:sldLayoutId id="2147483687" r:id="rId6"/>
    <p:sldLayoutId id="2147483786"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UVA_Power_Point_Back_Ground2_Indesign.tif"/>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283F2C8B-1C0B-844F-9A47-4D025C5C6251}" type="datetime1">
              <a:rPr lang="en-US"/>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C768F68-39E4-9748-91AB-07862DFFC46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fontAlgn="base" hangingPunct="1">
        <a:spcBef>
          <a:spcPct val="0"/>
        </a:spcBef>
        <a:spcAft>
          <a:spcPct val="0"/>
        </a:spcAft>
        <a:defRPr sz="4400" kern="1200">
          <a:solidFill>
            <a:schemeClr val="tx1"/>
          </a:solidFill>
          <a:latin typeface="Times New Roman"/>
          <a:ea typeface="ＭＳ Ｐゴシック" pitchFamily="-112" charset="-128"/>
          <a:cs typeface="Times New Roman"/>
        </a:defRPr>
      </a:lvl1pPr>
      <a:lvl2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2pPr>
      <a:lvl3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3pPr>
      <a:lvl4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4pPr>
      <a:lvl5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5pPr>
      <a:lvl6pPr marL="4572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Helvetica"/>
          <a:ea typeface="ＭＳ Ｐゴシック" pitchFamily="-112" charset="-128"/>
          <a:cs typeface="Helvetica"/>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Helvetica"/>
          <a:ea typeface="ＭＳ Ｐゴシック" pitchFamily="-112" charset="-128"/>
          <a:cs typeface="Helvetica"/>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Helvetica"/>
          <a:ea typeface="ＭＳ Ｐゴシック" pitchFamily="-112" charset="-128"/>
          <a:cs typeface="Helvetica"/>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Powerpoint_background_p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7062059"/>
      </p:ext>
    </p:extLst>
  </p:cSld>
  <p:clrMap bg1="lt1" tx1="dk1" bg2="lt2" tx2="dk2" accent1="accent1" accent2="accent2" accent3="accent3" accent4="accent4" accent5="accent5" accent6="accent6" hlink="hlink" folHlink="folHlink"/>
  <p:sldLayoutIdLst>
    <p:sldLayoutId id="2147483690" r:id="rId1"/>
    <p:sldLayoutId id="2147483691"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UVA_Power_Point_Back_Ground2_Indesign.tif"/>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283F2C8B-1C0B-844F-9A47-4D025C5C6251}" type="datetime1">
              <a:rPr lang="en-US"/>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C768F68-39E4-9748-91AB-07862DFFC46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457200" rtl="0" eaLnBrk="1" fontAlgn="base" hangingPunct="1">
        <a:spcBef>
          <a:spcPct val="0"/>
        </a:spcBef>
        <a:spcAft>
          <a:spcPct val="0"/>
        </a:spcAft>
        <a:defRPr sz="4400" kern="1200">
          <a:solidFill>
            <a:schemeClr val="tx1"/>
          </a:solidFill>
          <a:latin typeface="Times New Roman"/>
          <a:ea typeface="ＭＳ Ｐゴシック" pitchFamily="-112" charset="-128"/>
          <a:cs typeface="Times New Roman"/>
        </a:defRPr>
      </a:lvl1pPr>
      <a:lvl2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2pPr>
      <a:lvl3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3pPr>
      <a:lvl4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4pPr>
      <a:lvl5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5pPr>
      <a:lvl6pPr marL="4572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Helvetica"/>
          <a:ea typeface="ＭＳ Ｐゴシック" pitchFamily="-112" charset="-128"/>
          <a:cs typeface="Helvetica"/>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Helvetica"/>
          <a:ea typeface="ＭＳ Ｐゴシック" pitchFamily="-112" charset="-128"/>
          <a:cs typeface="Helvetica"/>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Helvetica"/>
          <a:ea typeface="ＭＳ Ｐゴシック" pitchFamily="-112" charset="-128"/>
          <a:cs typeface="Helvetica"/>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ppt_NONTITLE_page.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bg1"/>
                </a:solidFill>
                <a:latin typeface="Trade Gothic Bold"/>
              </a:defRPr>
            </a:lvl1pPr>
          </a:lstStyle>
          <a:p>
            <a:fld id="{A897A5E6-9078-364A-A4C3-2AA78B934A7E}" type="slidenum">
              <a:rPr lang="en-US" smtClean="0"/>
              <a:t>‹#›</a:t>
            </a:fld>
            <a:endParaRPr lang="en-US"/>
          </a:p>
        </p:txBody>
      </p:sp>
      <p:sp>
        <p:nvSpPr>
          <p:cNvPr id="13" name="Slide Number Placeholder 5"/>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bg1"/>
                </a:solidFill>
                <a:latin typeface="Trade Gothic Bold"/>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C768F68-39E4-9748-91AB-07862DFFC46D}" type="slidenum">
              <a:rPr lang="en-US" smtClean="0"/>
              <a:pPr/>
              <a:t>‹#›</a:t>
            </a:fld>
            <a:endParaRPr lang="en-US" dirty="0"/>
          </a:p>
        </p:txBody>
      </p:sp>
      <p:sp>
        <p:nvSpPr>
          <p:cNvPr id="2" name="Text Placeholder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6" descr="UVA_Power_Point_Back_Ground2_Indesign.tif"/>
          <p:cNvPicPr>
            <a:picLocks noChangeAspect="1"/>
          </p:cNvPicPr>
          <p:nvPr/>
        </p:nvPicPr>
        <p:blipFill>
          <a:blip r:embed="rId12"/>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3402501638"/>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Lst>
  <p:txStyles>
    <p:titleStyle>
      <a:lvl1pPr algn="l" defTabSz="457200" rtl="0" eaLnBrk="1" latinLnBrk="0" hangingPunct="1">
        <a:spcBef>
          <a:spcPct val="0"/>
        </a:spcBef>
        <a:buNone/>
        <a:defRPr sz="4400" b="0" i="0" kern="1200">
          <a:solidFill>
            <a:schemeClr val="tx1"/>
          </a:solidFill>
          <a:latin typeface="Adobe Garamond Pro"/>
          <a:ea typeface="+mj-ea"/>
          <a:cs typeface="Adobe Garamond Pro"/>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Powerpoint_background_p1.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706205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UVA_Power_Point_Back_Ground2_Indesign.tif"/>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283F2C8B-1C0B-844F-9A47-4D025C5C6251}" type="datetime1">
              <a:rPr lang="en-US"/>
              <a:pPr/>
              <a:t>8/11/2015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C768F68-39E4-9748-91AB-07862DFFC46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457200" rtl="0" eaLnBrk="1" fontAlgn="base" hangingPunct="1">
        <a:spcBef>
          <a:spcPct val="0"/>
        </a:spcBef>
        <a:spcAft>
          <a:spcPct val="0"/>
        </a:spcAft>
        <a:defRPr sz="4400" kern="1200">
          <a:solidFill>
            <a:schemeClr val="tx1"/>
          </a:solidFill>
          <a:latin typeface="Times New Roman"/>
          <a:ea typeface="ＭＳ Ｐゴシック" pitchFamily="-112" charset="-128"/>
          <a:cs typeface="Times New Roman"/>
        </a:defRPr>
      </a:lvl1pPr>
      <a:lvl2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2pPr>
      <a:lvl3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3pPr>
      <a:lvl4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4pPr>
      <a:lvl5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5pPr>
      <a:lvl6pPr marL="4572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Helvetica"/>
          <a:ea typeface="ＭＳ Ｐゴシック" pitchFamily="-112" charset="-128"/>
          <a:cs typeface="Helvetica"/>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Helvetica"/>
          <a:ea typeface="ＭＳ Ｐゴシック" pitchFamily="-112" charset="-128"/>
          <a:cs typeface="Helvetica"/>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Helvetica"/>
          <a:ea typeface="ＭＳ Ｐゴシック" pitchFamily="-112" charset="-128"/>
          <a:cs typeface="Helvetica"/>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Helvetica"/>
          <a:ea typeface="ＭＳ Ｐゴシック" pitchFamily="-112" charset="-128"/>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descr="ppt_NONTITLE_page.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bg1"/>
                </a:solidFill>
                <a:latin typeface="Trade Gothic Bold"/>
              </a:defRPr>
            </a:lvl1pPr>
          </a:lstStyle>
          <a:p>
            <a:fld id="{8BA3E630-DA0D-425E-B320-EADD9F6A5FB3}" type="slidenum">
              <a:rPr lang="en-US" smtClean="0"/>
              <a:pPr/>
              <a:t>‹#›</a:t>
            </a:fld>
            <a:endParaRPr lang="en-US"/>
          </a:p>
        </p:txBody>
      </p:sp>
      <p:sp>
        <p:nvSpPr>
          <p:cNvPr id="13" name="Slide Number Placeholder 5"/>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400" kern="1200">
                <a:solidFill>
                  <a:schemeClr val="bg1"/>
                </a:solidFill>
                <a:latin typeface="Trade Gothic Bold"/>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C768F68-39E4-9748-91AB-07862DFFC46D}" type="slidenum">
              <a:rPr lang="en-US" smtClean="0"/>
              <a:pPr/>
              <a:t>‹#›</a:t>
            </a:fld>
            <a:endParaRPr lang="en-US" dirty="0"/>
          </a:p>
        </p:txBody>
      </p:sp>
      <p:sp>
        <p:nvSpPr>
          <p:cNvPr id="2" name="Text Placeholder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6" name="Picture 6" descr="UVA_Power_Point_Back_Ground2_Indesign.tif"/>
          <p:cNvPicPr>
            <a:picLocks noChangeAspect="1"/>
          </p:cNvPicPr>
          <p:nvPr/>
        </p:nvPicPr>
        <p:blipFill>
          <a:blip r:embed="rId14"/>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3402501638"/>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457200" rtl="0" eaLnBrk="1" latinLnBrk="0" hangingPunct="1">
        <a:spcBef>
          <a:spcPct val="0"/>
        </a:spcBef>
        <a:buNone/>
        <a:defRPr sz="4400" b="0" i="0" kern="1200">
          <a:solidFill>
            <a:schemeClr val="tx1"/>
          </a:solidFill>
          <a:latin typeface="Adobe Garamond Pro"/>
          <a:ea typeface="+mj-ea"/>
          <a:cs typeface="Adobe Garamond Pro"/>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16.xml"/><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16.xml"/><Relationship Id="rId5" Type="http://schemas.openxmlformats.org/officeDocument/2006/relationships/image" Target="../media/image51.png"/><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slide" Target="slide56.xml"/><Relationship Id="rId2" Type="http://schemas.openxmlformats.org/officeDocument/2006/relationships/notesSlide" Target="../notesSlides/notesSlide41.xml"/><Relationship Id="rId1" Type="http://schemas.openxmlformats.org/officeDocument/2006/relationships/slideLayout" Target="../slideLayouts/slideLayout16.xml"/><Relationship Id="rId6" Type="http://schemas.openxmlformats.org/officeDocument/2006/relationships/slide" Target="slide46.xml"/><Relationship Id="rId5" Type="http://schemas.openxmlformats.org/officeDocument/2006/relationships/slide" Target="slide52.xml"/><Relationship Id="rId4" Type="http://schemas.openxmlformats.org/officeDocument/2006/relationships/slide" Target="slide55.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16.xml"/><Relationship Id="rId5" Type="http://schemas.openxmlformats.org/officeDocument/2006/relationships/image" Target="../media/image54.png"/><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16.xml"/><Relationship Id="rId5" Type="http://schemas.openxmlformats.org/officeDocument/2006/relationships/slide" Target="slide45.xml"/><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slide" Target="slide45.xml"/><Relationship Id="rId7"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1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46.xml"/><Relationship Id="rId1" Type="http://schemas.openxmlformats.org/officeDocument/2006/relationships/slideLayout" Target="../slideLayouts/slideLayout16.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49.xml"/><Relationship Id="rId1" Type="http://schemas.openxmlformats.org/officeDocument/2006/relationships/slideLayout" Target="../slideLayouts/slideLayout16.xml"/><Relationship Id="rId4" Type="http://schemas.openxmlformats.org/officeDocument/2006/relationships/image" Target="../media/image66.png"/></Relationships>
</file>

<file path=ppt/slides/_rels/slide5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50.xml"/><Relationship Id="rId1" Type="http://schemas.openxmlformats.org/officeDocument/2006/relationships/slideLayout" Target="../slideLayouts/slideLayout16.xml"/><Relationship Id="rId4"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1.xml"/><Relationship Id="rId1" Type="http://schemas.openxmlformats.org/officeDocument/2006/relationships/slideLayout" Target="../slideLayouts/slideLayout16.xml"/><Relationship Id="rId6" Type="http://schemas.openxmlformats.org/officeDocument/2006/relationships/slide" Target="slide45.xml"/><Relationship Id="rId5" Type="http://schemas.openxmlformats.org/officeDocument/2006/relationships/image" Target="../media/image70.png"/><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hyperlink" Target="http://databases.about.com/od/specificproducts/a/normalization.htm" TargetMode="External"/><Relationship Id="rId2" Type="http://schemas.openxmlformats.org/officeDocument/2006/relationships/notesSlide" Target="../notesSlides/notesSlide52.xml"/><Relationship Id="rId1" Type="http://schemas.openxmlformats.org/officeDocument/2006/relationships/slideLayout" Target="../slideLayouts/slideLayout16.xml"/><Relationship Id="rId5" Type="http://schemas.openxmlformats.org/officeDocument/2006/relationships/hyperlink" Target="http://office.microsoft.com/en-us/access/HA102101951033.aspx" TargetMode="External"/><Relationship Id="rId4" Type="http://schemas.openxmlformats.org/officeDocument/2006/relationships/hyperlink" Target="http://www.geekgirls.com/menu_databases.htm"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office.microsoft.com/en-us/access-help/training-courses-for-access-2010-HA104039037.aspx" TargetMode="External"/><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hyperlink" Target="mailto:shlake@virginia.edu" TargetMode="External"/><Relationship Id="rId2" Type="http://schemas.openxmlformats.org/officeDocument/2006/relationships/notesSlide" Target="../notesSlides/notesSlide54.xml"/><Relationship Id="rId1" Type="http://schemas.openxmlformats.org/officeDocument/2006/relationships/slideLayout" Target="../slideLayouts/slideLayout17.xml"/><Relationship Id="rId4" Type="http://schemas.openxmlformats.org/officeDocument/2006/relationships/image" Target="../media/image7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1.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package" Target="../embeddings/Microsoft_Word_Document1.docx"/></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search_Data_Services_POSTER.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827253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8-29 at 1.08.3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7998" y="1180807"/>
            <a:ext cx="6096001" cy="5123156"/>
          </a:xfrm>
          <a:prstGeom prst="rect">
            <a:avLst/>
          </a:prstGeom>
        </p:spPr>
      </p:pic>
      <p:sp>
        <p:nvSpPr>
          <p:cNvPr id="2" name="Title 1"/>
          <p:cNvSpPr>
            <a:spLocks noGrp="1"/>
          </p:cNvSpPr>
          <p:nvPr>
            <p:ph type="title"/>
          </p:nvPr>
        </p:nvSpPr>
        <p:spPr/>
        <p:txBody>
          <a:bodyPr/>
          <a:lstStyle/>
          <a:p>
            <a:r>
              <a:rPr lang="en-US" dirty="0" smtClean="0">
                <a:latin typeface="Helvetica"/>
                <a:cs typeface="Helvetica"/>
              </a:rPr>
              <a:t>Define the Personnel Table</a:t>
            </a:r>
            <a:endParaRPr lang="en-US" dirty="0">
              <a:latin typeface="Helvetica"/>
              <a:cs typeface="Helvetica"/>
            </a:endParaRPr>
          </a:p>
        </p:txBody>
      </p:sp>
      <p:sp>
        <p:nvSpPr>
          <p:cNvPr id="4" name="Content Placeholder 3"/>
          <p:cNvSpPr>
            <a:spLocks noGrp="1"/>
          </p:cNvSpPr>
          <p:nvPr>
            <p:ph sz="half" idx="1"/>
          </p:nvPr>
        </p:nvSpPr>
        <p:spPr>
          <a:xfrm>
            <a:off x="-1" y="1219200"/>
            <a:ext cx="3048000" cy="4953000"/>
          </a:xfrm>
        </p:spPr>
        <p:txBody>
          <a:bodyPr/>
          <a:lstStyle/>
          <a:p>
            <a:pPr>
              <a:spcBef>
                <a:spcPct val="50000"/>
              </a:spcBef>
              <a:buFontTx/>
              <a:buChar char="•"/>
            </a:pPr>
            <a:r>
              <a:rPr lang="en-US" sz="1600" dirty="0" smtClean="0"/>
              <a:t>Enter variable names and select the data types as shown</a:t>
            </a:r>
          </a:p>
          <a:p>
            <a:pPr>
              <a:spcBef>
                <a:spcPct val="50000"/>
              </a:spcBef>
              <a:buFontTx/>
              <a:buChar char="•"/>
            </a:pPr>
            <a:r>
              <a:rPr lang="en-US" sz="1600" dirty="0" smtClean="0"/>
              <a:t>Note that field size and other properties can be changed in the “Field Properties” area</a:t>
            </a:r>
          </a:p>
          <a:p>
            <a:pPr>
              <a:spcBef>
                <a:spcPct val="50000"/>
              </a:spcBef>
              <a:buFontTx/>
              <a:buChar char="•"/>
            </a:pPr>
            <a:r>
              <a:rPr lang="en-US" sz="1600" dirty="0" smtClean="0"/>
              <a:t>If there is NO key, next to </a:t>
            </a:r>
            <a:r>
              <a:rPr lang="en-US" sz="1600" b="1" dirty="0" smtClean="0"/>
              <a:t>Pers_ID</a:t>
            </a:r>
            <a:r>
              <a:rPr lang="en-US" sz="1600" dirty="0" smtClean="0"/>
              <a:t>, Right click on the box to the left of Pers_ID and select </a:t>
            </a:r>
            <a:r>
              <a:rPr lang="en-US" sz="1600" i="1" dirty="0" smtClean="0"/>
              <a:t>Primary Key</a:t>
            </a:r>
          </a:p>
          <a:p>
            <a:pPr>
              <a:spcBef>
                <a:spcPct val="50000"/>
              </a:spcBef>
              <a:buFontTx/>
              <a:buChar char="•"/>
            </a:pPr>
            <a:r>
              <a:rPr lang="en-US" sz="1600" dirty="0" smtClean="0"/>
              <a:t>Click the disk icon to save the changes to the Personnel table</a:t>
            </a:r>
          </a:p>
          <a:p>
            <a:pPr>
              <a:spcBef>
                <a:spcPct val="50000"/>
              </a:spcBef>
              <a:buFontTx/>
              <a:buChar char="•"/>
            </a:pPr>
            <a:r>
              <a:rPr lang="en-US" sz="1600" dirty="0" smtClean="0"/>
              <a:t>Close the table by clicking on the X on the right-hand side</a:t>
            </a:r>
          </a:p>
          <a:p>
            <a:endParaRPr lang="en-US" dirty="0"/>
          </a:p>
        </p:txBody>
      </p:sp>
      <p:sp>
        <p:nvSpPr>
          <p:cNvPr id="5" name="Oval 4"/>
          <p:cNvSpPr/>
          <p:nvPr/>
        </p:nvSpPr>
        <p:spPr>
          <a:xfrm>
            <a:off x="3485974" y="4422051"/>
            <a:ext cx="3962400" cy="688017"/>
          </a:xfrm>
          <a:prstGeom prst="ellipse">
            <a:avLst/>
          </a:prstGeom>
          <a:no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7023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0 at 9.04.1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66800"/>
            <a:ext cx="9144000" cy="5326679"/>
          </a:xfrm>
          <a:prstGeom prst="rect">
            <a:avLst/>
          </a:prstGeom>
        </p:spPr>
      </p:pic>
      <p:sp>
        <p:nvSpPr>
          <p:cNvPr id="14338" name="Rectangle 2"/>
          <p:cNvSpPr>
            <a:spLocks noGrp="1" noChangeArrowheads="1"/>
          </p:cNvSpPr>
          <p:nvPr>
            <p:ph type="title"/>
          </p:nvPr>
        </p:nvSpPr>
        <p:spPr/>
        <p:txBody>
          <a:bodyPr/>
          <a:lstStyle/>
          <a:p>
            <a:r>
              <a:rPr lang="en-US" dirty="0">
                <a:latin typeface="Helvetica"/>
                <a:cs typeface="Helvetica"/>
              </a:rPr>
              <a:t>Define </a:t>
            </a:r>
            <a:r>
              <a:rPr lang="en-US" dirty="0" smtClean="0">
                <a:latin typeface="Helvetica"/>
                <a:cs typeface="Helvetica"/>
              </a:rPr>
              <a:t>Positions Table</a:t>
            </a:r>
            <a:endParaRPr lang="en-US" dirty="0">
              <a:latin typeface="Helvetica"/>
              <a:cs typeface="Helvetica"/>
            </a:endParaRPr>
          </a:p>
        </p:txBody>
      </p:sp>
      <p:sp>
        <p:nvSpPr>
          <p:cNvPr id="7" name="Rectangular Callout 6"/>
          <p:cNvSpPr/>
          <p:nvPr/>
        </p:nvSpPr>
        <p:spPr bwMode="auto">
          <a:xfrm>
            <a:off x="1524000" y="3984241"/>
            <a:ext cx="3429000" cy="1143000"/>
          </a:xfrm>
          <a:prstGeom prst="wedgeRectCallout">
            <a:avLst>
              <a:gd name="adj1" fmla="val -56825"/>
              <a:gd name="adj2" fmla="val -226480"/>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To create a NEW table, use the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CREATE tab,</a:t>
            </a:r>
            <a:r>
              <a:rPr kumimoji="0" lang="en-US" sz="1800" b="0" i="0" u="none" strike="noStrike" cap="none" normalizeH="0" dirty="0" smtClean="0">
                <a:ln>
                  <a:noFill/>
                </a:ln>
                <a:solidFill>
                  <a:srgbClr val="44473D"/>
                </a:solidFill>
                <a:effectLst/>
                <a:latin typeface="Arial" charset="0"/>
              </a:rPr>
              <a:t> then choose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TABLE DESIGN</a:t>
            </a:r>
            <a:endParaRPr kumimoji="0" lang="en-US" sz="1800" b="0" i="0" u="none" strike="noStrike" cap="none" normalizeH="0" baseline="0" dirty="0" smtClean="0">
              <a:ln>
                <a:noFill/>
              </a:ln>
              <a:solidFill>
                <a:srgbClr val="44473D"/>
              </a:solidFill>
              <a:effectLst/>
              <a:latin typeface="Arial" charset="0"/>
            </a:endParaRPr>
          </a:p>
        </p:txBody>
      </p:sp>
    </p:spTree>
    <p:extLst>
      <p:ext uri="{BB962C8B-B14F-4D97-AF65-F5344CB8AC3E}">
        <p14:creationId xmlns:p14="http://schemas.microsoft.com/office/powerpoint/2010/main" val="19685154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0 at 9.07.1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4400"/>
            <a:ext cx="9144000" cy="5300420"/>
          </a:xfrm>
          <a:prstGeom prst="rect">
            <a:avLst/>
          </a:prstGeom>
        </p:spPr>
      </p:pic>
      <p:sp>
        <p:nvSpPr>
          <p:cNvPr id="5" name="Rectangular Callout 4"/>
          <p:cNvSpPr/>
          <p:nvPr/>
        </p:nvSpPr>
        <p:spPr bwMode="auto">
          <a:xfrm>
            <a:off x="228600" y="3276600"/>
            <a:ext cx="2667000" cy="2057400"/>
          </a:xfrm>
          <a:prstGeom prst="wedgeRectCallout">
            <a:avLst>
              <a:gd name="adj1" fmla="val -34907"/>
              <a:gd name="adj2" fmla="val -118820"/>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rPr>
              <a:t>Set </a:t>
            </a:r>
            <a:r>
              <a:rPr lang="en-US" dirty="0" err="1" smtClean="0">
                <a:solidFill>
                  <a:srgbClr val="44473D"/>
                </a:solidFill>
              </a:rPr>
              <a:t>Pos_ID</a:t>
            </a:r>
            <a:r>
              <a:rPr lang="en-US" dirty="0" smtClean="0">
                <a:solidFill>
                  <a:srgbClr val="44473D"/>
                </a:solidFill>
              </a:rPr>
              <a:t> </a:t>
            </a:r>
          </a:p>
          <a:p>
            <a:pPr marL="0" marR="0" indent="0"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rPr>
              <a:t>to be the primary </a:t>
            </a:r>
          </a:p>
          <a:p>
            <a:pPr marL="0" marR="0" indent="0"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rPr>
              <a:t>key for this  table with </a:t>
            </a:r>
          </a:p>
          <a:p>
            <a:pPr marL="0" marR="0" indent="0"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rPr>
              <a:t>Data Type </a:t>
            </a:r>
            <a:r>
              <a:rPr lang="en-US" b="1" dirty="0" smtClean="0">
                <a:solidFill>
                  <a:srgbClr val="44473D"/>
                </a:solidFill>
              </a:rPr>
              <a:t>AutoNumber</a:t>
            </a:r>
          </a:p>
        </p:txBody>
      </p:sp>
      <p:sp>
        <p:nvSpPr>
          <p:cNvPr id="6" name="Rectangular Callout 5"/>
          <p:cNvSpPr/>
          <p:nvPr/>
        </p:nvSpPr>
        <p:spPr bwMode="auto">
          <a:xfrm>
            <a:off x="4114800" y="4419600"/>
            <a:ext cx="4572000" cy="1295400"/>
          </a:xfrm>
          <a:prstGeom prst="wedgeRectCallout">
            <a:avLst>
              <a:gd name="adj1" fmla="val -92074"/>
              <a:gd name="adj2" fmla="val -229357"/>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To save the table, right</a:t>
            </a:r>
            <a:r>
              <a:rPr kumimoji="0" lang="en-US" sz="1800" b="0" i="0" u="none" strike="noStrike" cap="none" normalizeH="0" dirty="0" smtClean="0">
                <a:ln>
                  <a:noFill/>
                </a:ln>
                <a:solidFill>
                  <a:srgbClr val="44473D"/>
                </a:solidFill>
                <a:effectLst/>
                <a:latin typeface="Arial" charset="0"/>
              </a:rPr>
              <a:t> click the </a:t>
            </a: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rPr>
              <a:t>TABLE1 tab and Choose </a:t>
            </a:r>
            <a:r>
              <a:rPr lang="en-US" b="1" dirty="0" smtClean="0">
                <a:solidFill>
                  <a:srgbClr val="44473D"/>
                </a:solidFill>
              </a:rPr>
              <a:t>SAVE </a:t>
            </a: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rPr>
              <a:t>from the menu. Name the table “Positions”.</a:t>
            </a:r>
          </a:p>
        </p:txBody>
      </p:sp>
      <p:sp>
        <p:nvSpPr>
          <p:cNvPr id="7" name="Rectangular Callout 6"/>
          <p:cNvSpPr/>
          <p:nvPr/>
        </p:nvSpPr>
        <p:spPr bwMode="auto">
          <a:xfrm>
            <a:off x="4419600" y="1066800"/>
            <a:ext cx="3581400" cy="914400"/>
          </a:xfrm>
          <a:prstGeom prst="wedgeRectCallout">
            <a:avLst>
              <a:gd name="adj1" fmla="val -57106"/>
              <a:gd name="adj2" fmla="val 90358"/>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spcBef>
                <a:spcPts val="0"/>
              </a:spcBef>
            </a:pPr>
            <a:r>
              <a:rPr lang="en-US" dirty="0" smtClean="0"/>
              <a:t>Enter variable names and </a:t>
            </a:r>
          </a:p>
          <a:p>
            <a:pPr>
              <a:spcBef>
                <a:spcPts val="0"/>
              </a:spcBef>
            </a:pPr>
            <a:r>
              <a:rPr lang="en-US" dirty="0" smtClean="0"/>
              <a:t>select the data types as shown</a:t>
            </a:r>
          </a:p>
        </p:txBody>
      </p:sp>
      <p:grpSp>
        <p:nvGrpSpPr>
          <p:cNvPr id="8" name="Group 26"/>
          <p:cNvGrpSpPr/>
          <p:nvPr/>
        </p:nvGrpSpPr>
        <p:grpSpPr>
          <a:xfrm>
            <a:off x="4800600" y="3647057"/>
            <a:ext cx="457200" cy="369332"/>
            <a:chOff x="4572000" y="2667000"/>
            <a:chExt cx="457200" cy="369332"/>
          </a:xfrm>
        </p:grpSpPr>
        <p:sp>
          <p:nvSpPr>
            <p:cNvPr id="9" name="Oval 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48200" y="2667000"/>
              <a:ext cx="304800" cy="369332"/>
            </a:xfrm>
            <a:prstGeom prst="rect">
              <a:avLst/>
            </a:prstGeom>
            <a:noFill/>
          </p:spPr>
          <p:txBody>
            <a:bodyPr wrap="square" rtlCol="0">
              <a:spAutoFit/>
            </a:bodyPr>
            <a:lstStyle/>
            <a:p>
              <a:r>
                <a:rPr lang="en-US" dirty="0" smtClean="0"/>
                <a:t>3</a:t>
              </a:r>
              <a:endParaRPr lang="en-US" dirty="0"/>
            </a:p>
          </p:txBody>
        </p:sp>
      </p:grpSp>
      <p:grpSp>
        <p:nvGrpSpPr>
          <p:cNvPr id="11" name="Group 26"/>
          <p:cNvGrpSpPr/>
          <p:nvPr/>
        </p:nvGrpSpPr>
        <p:grpSpPr>
          <a:xfrm>
            <a:off x="4953000" y="1796534"/>
            <a:ext cx="457200" cy="369332"/>
            <a:chOff x="4572000" y="2667000"/>
            <a:chExt cx="457200" cy="369332"/>
          </a:xfrm>
        </p:grpSpPr>
        <p:sp>
          <p:nvSpPr>
            <p:cNvPr id="12" name="Oval 1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648200" y="2667000"/>
              <a:ext cx="304800" cy="369332"/>
            </a:xfrm>
            <a:prstGeom prst="rect">
              <a:avLst/>
            </a:prstGeom>
            <a:noFill/>
          </p:spPr>
          <p:txBody>
            <a:bodyPr wrap="square" rtlCol="0">
              <a:spAutoFit/>
            </a:bodyPr>
            <a:lstStyle/>
            <a:p>
              <a:r>
                <a:rPr lang="en-US" dirty="0" smtClean="0"/>
                <a:t>1</a:t>
              </a:r>
              <a:endParaRPr lang="en-US" dirty="0"/>
            </a:p>
          </p:txBody>
        </p:sp>
      </p:grpSp>
      <p:grpSp>
        <p:nvGrpSpPr>
          <p:cNvPr id="14" name="Group 26"/>
          <p:cNvGrpSpPr/>
          <p:nvPr/>
        </p:nvGrpSpPr>
        <p:grpSpPr>
          <a:xfrm>
            <a:off x="685800" y="2741290"/>
            <a:ext cx="457200" cy="369332"/>
            <a:chOff x="4572000" y="2667000"/>
            <a:chExt cx="457200" cy="369332"/>
          </a:xfrm>
        </p:grpSpPr>
        <p:sp>
          <p:nvSpPr>
            <p:cNvPr id="15" name="Oval 14"/>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4648200" y="2667000"/>
              <a:ext cx="304800" cy="369332"/>
            </a:xfrm>
            <a:prstGeom prst="rect">
              <a:avLst/>
            </a:prstGeom>
            <a:noFill/>
          </p:spPr>
          <p:txBody>
            <a:bodyPr wrap="square" rtlCol="0">
              <a:spAutoFit/>
            </a:bodyPr>
            <a:lstStyle/>
            <a:p>
              <a:r>
                <a:rPr lang="en-US" dirty="0"/>
                <a:t>2</a:t>
              </a:r>
            </a:p>
          </p:txBody>
        </p:sp>
      </p:grpSp>
      <p:sp>
        <p:nvSpPr>
          <p:cNvPr id="17" name="Rectangle 2"/>
          <p:cNvSpPr>
            <a:spLocks noGrp="1" noChangeArrowheads="1"/>
          </p:cNvSpPr>
          <p:nvPr>
            <p:ph type="title"/>
          </p:nvPr>
        </p:nvSpPr>
        <p:spPr>
          <a:xfrm>
            <a:off x="426720" y="228458"/>
            <a:ext cx="8229600" cy="639762"/>
          </a:xfrm>
        </p:spPr>
        <p:txBody>
          <a:bodyPr>
            <a:normAutofit fontScale="90000"/>
          </a:bodyPr>
          <a:lstStyle/>
          <a:p>
            <a:r>
              <a:rPr lang="en-US" dirty="0" smtClean="0">
                <a:latin typeface="Helvetica"/>
                <a:cs typeface="Helvetica"/>
              </a:rPr>
              <a:t>Define Positions Table</a:t>
            </a:r>
            <a:endParaRPr lang="en-US" dirty="0">
              <a:latin typeface="Helvetica"/>
              <a:cs typeface="Helvetica"/>
            </a:endParaRPr>
          </a:p>
        </p:txBody>
      </p:sp>
    </p:spTree>
    <p:extLst>
      <p:ext uri="{BB962C8B-B14F-4D97-AF65-F5344CB8AC3E}">
        <p14:creationId xmlns:p14="http://schemas.microsoft.com/office/powerpoint/2010/main" val="871678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0 at 9.08.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 y="1219200"/>
            <a:ext cx="9144000" cy="5479614"/>
          </a:xfrm>
          <a:prstGeom prst="rect">
            <a:avLst/>
          </a:prstGeom>
        </p:spPr>
      </p:pic>
      <p:sp>
        <p:nvSpPr>
          <p:cNvPr id="7" name="Rectangle 2"/>
          <p:cNvSpPr txBox="1">
            <a:spLocks noGrp="1" noChangeArrowheads="1"/>
          </p:cNvSpPr>
          <p:nvPr>
            <p:ph type="title"/>
          </p:nvPr>
        </p:nvSpPr>
        <p:spPr>
          <a:prstGeom prst="rect">
            <a:avLst/>
          </a:prstGeom>
        </p:spPr>
        <p:txBody>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Helvetica"/>
                <a:ea typeface="ＭＳ Ｐゴシック" pitchFamily="-112" charset="-128"/>
                <a:cs typeface="Helvetica"/>
              </a:rPr>
              <a:t>Import Institutions Table</a:t>
            </a:r>
            <a:endParaRPr kumimoji="0" lang="en-US" sz="4400" b="0" i="0" u="none" strike="noStrike" kern="1200" cap="none" spc="0" normalizeH="0" baseline="0" noProof="0" dirty="0">
              <a:ln>
                <a:noFill/>
              </a:ln>
              <a:solidFill>
                <a:schemeClr val="tx1"/>
              </a:solidFill>
              <a:effectLst/>
              <a:uLnTx/>
              <a:uFillTx/>
              <a:latin typeface="Helvetica"/>
              <a:ea typeface="ＭＳ Ｐゴシック" pitchFamily="-112" charset="-128"/>
              <a:cs typeface="Helvetica"/>
            </a:endParaRPr>
          </a:p>
        </p:txBody>
      </p:sp>
      <p:sp>
        <p:nvSpPr>
          <p:cNvPr id="8" name="Rectangular Callout 7"/>
          <p:cNvSpPr/>
          <p:nvPr/>
        </p:nvSpPr>
        <p:spPr>
          <a:xfrm>
            <a:off x="1405923" y="3223610"/>
            <a:ext cx="4267200" cy="1371600"/>
          </a:xfrm>
          <a:prstGeom prst="wedgeRectCallout">
            <a:avLst>
              <a:gd name="adj1" fmla="val -53547"/>
              <a:gd name="adj2" fmla="val -142448"/>
            </a:avLst>
          </a:prstGeom>
          <a:solidFill>
            <a:srgbClr val="BBE0E3"/>
          </a:solidFill>
        </p:spPr>
        <p:style>
          <a:lnRef idx="1">
            <a:schemeClr val="accent1"/>
          </a:lnRef>
          <a:fillRef idx="3">
            <a:schemeClr val="accent1"/>
          </a:fillRef>
          <a:effectRef idx="2">
            <a:schemeClr val="accent1"/>
          </a:effectRef>
          <a:fontRef idx="minor">
            <a:schemeClr val="lt1"/>
          </a:fontRef>
        </p:style>
        <p:txBody>
          <a:bodyPr rtlCol="0" anchor="ctr"/>
          <a:lstStyle/>
          <a:p>
            <a:pPr defTabSz="914400"/>
            <a:r>
              <a:rPr lang="en-US" dirty="0" smtClean="0">
                <a:solidFill>
                  <a:srgbClr val="44473D"/>
                </a:solidFill>
                <a:latin typeface="Arial" charset="0"/>
              </a:rPr>
              <a:t>Use the “External Data” tab and Excel </a:t>
            </a:r>
          </a:p>
          <a:p>
            <a:pPr defTabSz="914400"/>
            <a:r>
              <a:rPr lang="en-US" dirty="0" smtClean="0">
                <a:solidFill>
                  <a:srgbClr val="44473D"/>
                </a:solidFill>
                <a:latin typeface="Arial" charset="0"/>
              </a:rPr>
              <a:t>Button to import an Excel Spreadsheet</a:t>
            </a:r>
          </a:p>
          <a:p>
            <a:pPr defTabSz="914400"/>
            <a:r>
              <a:rPr lang="en-US" dirty="0" smtClean="0">
                <a:solidFill>
                  <a:srgbClr val="44473D"/>
                </a:solidFill>
                <a:latin typeface="Arial" charset="0"/>
              </a:rPr>
              <a:t> for list of institutions.</a:t>
            </a:r>
          </a:p>
        </p:txBody>
      </p:sp>
    </p:spTree>
    <p:extLst>
      <p:ext uri="{BB962C8B-B14F-4D97-AF65-F5344CB8AC3E}">
        <p14:creationId xmlns:p14="http://schemas.microsoft.com/office/powerpoint/2010/main" val="34601657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0 at 9.20.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4" y="1048487"/>
            <a:ext cx="5638800" cy="4090010"/>
          </a:xfrm>
          <a:prstGeom prst="rect">
            <a:avLst/>
          </a:prstGeom>
        </p:spPr>
      </p:pic>
      <p:sp>
        <p:nvSpPr>
          <p:cNvPr id="8" name="Rectangle 2"/>
          <p:cNvSpPr txBox="1">
            <a:spLocks noChangeArrowheads="1"/>
          </p:cNvSpPr>
          <p:nvPr/>
        </p:nvSpPr>
        <p:spPr>
          <a:xfrm>
            <a:off x="457200" y="274638"/>
            <a:ext cx="8229600" cy="792162"/>
          </a:xfrm>
          <a:prstGeom prst="rect">
            <a:avLst/>
          </a:prstGeom>
        </p:spPr>
        <p:txBody>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Helvetica"/>
                <a:ea typeface="ＭＳ Ｐゴシック" pitchFamily="-112" charset="-128"/>
                <a:cs typeface="Helvetica"/>
              </a:rPr>
              <a:t>Import Institutions Table</a:t>
            </a:r>
            <a:endParaRPr kumimoji="0" lang="en-US" sz="4400" b="0" i="0" u="none" strike="noStrike" kern="1200" cap="none" spc="0" normalizeH="0" baseline="0" noProof="0" dirty="0">
              <a:ln>
                <a:noFill/>
              </a:ln>
              <a:solidFill>
                <a:schemeClr val="tx1"/>
              </a:solidFill>
              <a:effectLst/>
              <a:uLnTx/>
              <a:uFillTx/>
              <a:latin typeface="Helvetica"/>
              <a:ea typeface="ＭＳ Ｐゴシック" pitchFamily="-112" charset="-128"/>
              <a:cs typeface="Helvetica"/>
            </a:endParaRPr>
          </a:p>
        </p:txBody>
      </p:sp>
      <p:pic>
        <p:nvPicPr>
          <p:cNvPr id="4" name="Picture 3" descr="Screen Shot 2014-03-25 at 2.43.0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2679464"/>
            <a:ext cx="5638800" cy="3942697"/>
          </a:xfrm>
          <a:prstGeom prst="rect">
            <a:avLst/>
          </a:prstGeom>
        </p:spPr>
      </p:pic>
      <p:sp>
        <p:nvSpPr>
          <p:cNvPr id="7" name="Rectangular Callout 6"/>
          <p:cNvSpPr/>
          <p:nvPr/>
        </p:nvSpPr>
        <p:spPr>
          <a:xfrm rot="10800000" flipV="1">
            <a:off x="7162800" y="2514600"/>
            <a:ext cx="1652588" cy="1752600"/>
          </a:xfrm>
          <a:prstGeom prst="wedgeRectCallout">
            <a:avLst>
              <a:gd name="adj1" fmla="val 166634"/>
              <a:gd name="adj2" fmla="val 4829"/>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Check the box “First Row contains column headings”</a:t>
            </a:r>
            <a:endParaRPr lang="en-US" dirty="0">
              <a:solidFill>
                <a:schemeClr val="tx1"/>
              </a:solidFill>
            </a:endParaRPr>
          </a:p>
        </p:txBody>
      </p:sp>
      <p:sp>
        <p:nvSpPr>
          <p:cNvPr id="6" name="Rectangular Callout 5"/>
          <p:cNvSpPr/>
          <p:nvPr/>
        </p:nvSpPr>
        <p:spPr>
          <a:xfrm rot="10800000" flipV="1">
            <a:off x="990600" y="4876799"/>
            <a:ext cx="1957388" cy="914401"/>
          </a:xfrm>
          <a:prstGeom prst="wedgeRectCallout">
            <a:avLst>
              <a:gd name="adj1" fmla="val -276586"/>
              <a:gd name="adj2" fmla="val 88790"/>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Click </a:t>
            </a:r>
            <a:r>
              <a:rPr lang="en-US" b="1" dirty="0" smtClean="0">
                <a:solidFill>
                  <a:schemeClr val="tx1"/>
                </a:solidFill>
              </a:rPr>
              <a:t>Next</a:t>
            </a:r>
            <a:endParaRPr lang="en-US" b="1" dirty="0">
              <a:solidFill>
                <a:schemeClr val="tx1"/>
              </a:solidFill>
            </a:endParaRPr>
          </a:p>
        </p:txBody>
      </p:sp>
      <p:grpSp>
        <p:nvGrpSpPr>
          <p:cNvPr id="9" name="Group 26"/>
          <p:cNvGrpSpPr/>
          <p:nvPr/>
        </p:nvGrpSpPr>
        <p:grpSpPr>
          <a:xfrm>
            <a:off x="2719389" y="5257800"/>
            <a:ext cx="457200" cy="369332"/>
            <a:chOff x="4572000" y="2667000"/>
            <a:chExt cx="457200" cy="369332"/>
          </a:xfrm>
        </p:grpSpPr>
        <p:sp>
          <p:nvSpPr>
            <p:cNvPr id="10" name="Oval 9"/>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4648200" y="2667000"/>
              <a:ext cx="304800" cy="369332"/>
            </a:xfrm>
            <a:prstGeom prst="rect">
              <a:avLst/>
            </a:prstGeom>
            <a:noFill/>
          </p:spPr>
          <p:txBody>
            <a:bodyPr wrap="square" rtlCol="0">
              <a:spAutoFit/>
            </a:bodyPr>
            <a:lstStyle/>
            <a:p>
              <a:r>
                <a:rPr lang="en-US" dirty="0"/>
                <a:t>3</a:t>
              </a:r>
            </a:p>
          </p:txBody>
        </p:sp>
      </p:grpSp>
      <p:sp>
        <p:nvSpPr>
          <p:cNvPr id="15" name="Rectangular Callout 14"/>
          <p:cNvSpPr/>
          <p:nvPr/>
        </p:nvSpPr>
        <p:spPr>
          <a:xfrm rot="10800000" flipV="1">
            <a:off x="5634394" y="1048487"/>
            <a:ext cx="3357206" cy="792480"/>
          </a:xfrm>
          <a:prstGeom prst="wedgeRectCallout">
            <a:avLst>
              <a:gd name="adj1" fmla="val 53201"/>
              <a:gd name="adj2" fmla="val 89433"/>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Browse for the file “</a:t>
            </a:r>
            <a:r>
              <a:rPr lang="en-US" dirty="0" err="1" smtClean="0">
                <a:solidFill>
                  <a:schemeClr val="tx1"/>
                </a:solidFill>
              </a:rPr>
              <a:t>Institutions.xlsx</a:t>
            </a:r>
            <a:r>
              <a:rPr lang="en-US" dirty="0" smtClean="0">
                <a:solidFill>
                  <a:schemeClr val="tx1"/>
                </a:solidFill>
              </a:rPr>
              <a:t>”</a:t>
            </a:r>
            <a:endParaRPr lang="en-US" dirty="0">
              <a:solidFill>
                <a:schemeClr val="tx1"/>
              </a:solidFill>
            </a:endParaRPr>
          </a:p>
        </p:txBody>
      </p:sp>
      <p:grpSp>
        <p:nvGrpSpPr>
          <p:cNvPr id="12" name="Group 26"/>
          <p:cNvGrpSpPr/>
          <p:nvPr/>
        </p:nvGrpSpPr>
        <p:grpSpPr>
          <a:xfrm>
            <a:off x="6143982" y="1656301"/>
            <a:ext cx="457200" cy="369332"/>
            <a:chOff x="4572000" y="2667000"/>
            <a:chExt cx="457200" cy="369332"/>
          </a:xfrm>
        </p:grpSpPr>
        <p:sp>
          <p:nvSpPr>
            <p:cNvPr id="13" name="Oval 12"/>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4648200" y="2667000"/>
              <a:ext cx="304800" cy="369332"/>
            </a:xfrm>
            <a:prstGeom prst="rect">
              <a:avLst/>
            </a:prstGeom>
            <a:noFill/>
          </p:spPr>
          <p:txBody>
            <a:bodyPr wrap="square" rtlCol="0">
              <a:spAutoFit/>
            </a:bodyPr>
            <a:lstStyle/>
            <a:p>
              <a:r>
                <a:rPr lang="en-US" dirty="0"/>
                <a:t>1</a:t>
              </a:r>
            </a:p>
          </p:txBody>
        </p:sp>
      </p:grpSp>
      <p:sp>
        <p:nvSpPr>
          <p:cNvPr id="17" name="Oval 16"/>
          <p:cNvSpPr/>
          <p:nvPr/>
        </p:nvSpPr>
        <p:spPr>
          <a:xfrm>
            <a:off x="6553200" y="3440668"/>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2</a:t>
            </a:r>
            <a:endParaRPr lang="en-US" dirty="0">
              <a:solidFill>
                <a:schemeClr val="tx1"/>
              </a:solidFill>
            </a:endParaRPr>
          </a:p>
        </p:txBody>
      </p:sp>
    </p:spTree>
    <p:extLst>
      <p:ext uri="{BB962C8B-B14F-4D97-AF65-F5344CB8AC3E}">
        <p14:creationId xmlns:p14="http://schemas.microsoft.com/office/powerpoint/2010/main" val="25338557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3-25 at 2.45.3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533400"/>
            <a:ext cx="7086600" cy="4997323"/>
          </a:xfrm>
          <a:prstGeom prst="rect">
            <a:avLst/>
          </a:prstGeom>
        </p:spPr>
      </p:pic>
      <p:sp>
        <p:nvSpPr>
          <p:cNvPr id="3" name="Rectangular Callout 2"/>
          <p:cNvSpPr/>
          <p:nvPr/>
        </p:nvSpPr>
        <p:spPr>
          <a:xfrm rot="10800000" flipV="1">
            <a:off x="6172200" y="2057400"/>
            <a:ext cx="2487970" cy="1752600"/>
          </a:xfrm>
          <a:prstGeom prst="wedgeRectCallout">
            <a:avLst>
              <a:gd name="adj1" fmla="val 52107"/>
              <a:gd name="adj2" fmla="val 119032"/>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Accept the default field options, click </a:t>
            </a:r>
            <a:r>
              <a:rPr lang="en-US" b="1" dirty="0" smtClean="0">
                <a:solidFill>
                  <a:schemeClr val="tx1"/>
                </a:solidFill>
              </a:rPr>
              <a:t>Next</a:t>
            </a:r>
            <a:r>
              <a:rPr lang="en-US" dirty="0" smtClean="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4184355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3-25 at 2.46.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174029"/>
            <a:ext cx="5972583" cy="4245571"/>
          </a:xfrm>
          <a:prstGeom prst="rect">
            <a:avLst/>
          </a:prstGeom>
        </p:spPr>
      </p:pic>
      <p:pic>
        <p:nvPicPr>
          <p:cNvPr id="3" name="Picture 2" descr="Screen Shot 2014-03-20 at 9.24.2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5485" y="2530262"/>
            <a:ext cx="5348515" cy="3810000"/>
          </a:xfrm>
          <a:prstGeom prst="rect">
            <a:avLst/>
          </a:prstGeom>
        </p:spPr>
      </p:pic>
      <p:sp>
        <p:nvSpPr>
          <p:cNvPr id="8" name="Rectangular Callout 7"/>
          <p:cNvSpPr/>
          <p:nvPr/>
        </p:nvSpPr>
        <p:spPr>
          <a:xfrm>
            <a:off x="6477000" y="2473508"/>
            <a:ext cx="2667000" cy="955492"/>
          </a:xfrm>
          <a:prstGeom prst="wedgeRectCallout">
            <a:avLst>
              <a:gd name="adj1" fmla="val -73158"/>
              <a:gd name="adj2" fmla="val 77964"/>
            </a:avLst>
          </a:prstGeom>
          <a:solidFill>
            <a:srgbClr val="BBE0E3"/>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Name the table “Institutions”, and click </a:t>
            </a:r>
            <a:r>
              <a:rPr lang="en-US" b="1" dirty="0" smtClean="0">
                <a:solidFill>
                  <a:schemeClr val="tx1"/>
                </a:solidFill>
              </a:rPr>
              <a:t>Finish</a:t>
            </a:r>
            <a:endParaRPr lang="en-US" b="1" dirty="0"/>
          </a:p>
        </p:txBody>
      </p:sp>
      <p:grpSp>
        <p:nvGrpSpPr>
          <p:cNvPr id="11" name="Group 26"/>
          <p:cNvGrpSpPr/>
          <p:nvPr/>
        </p:nvGrpSpPr>
        <p:grpSpPr>
          <a:xfrm>
            <a:off x="6882844" y="3232666"/>
            <a:ext cx="457200" cy="369332"/>
            <a:chOff x="4572000" y="2667000"/>
            <a:chExt cx="457200" cy="369332"/>
          </a:xfrm>
        </p:grpSpPr>
        <p:sp>
          <p:nvSpPr>
            <p:cNvPr id="12" name="Oval 1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648200" y="2667000"/>
              <a:ext cx="304800" cy="369332"/>
            </a:xfrm>
            <a:prstGeom prst="rect">
              <a:avLst/>
            </a:prstGeom>
            <a:noFill/>
          </p:spPr>
          <p:txBody>
            <a:bodyPr wrap="square" rtlCol="0">
              <a:spAutoFit/>
            </a:bodyPr>
            <a:lstStyle/>
            <a:p>
              <a:r>
                <a:rPr lang="en-US" dirty="0"/>
                <a:t>2</a:t>
              </a:r>
            </a:p>
          </p:txBody>
        </p:sp>
      </p:grpSp>
      <p:sp>
        <p:nvSpPr>
          <p:cNvPr id="5" name="Rectangular Callout 4"/>
          <p:cNvSpPr/>
          <p:nvPr/>
        </p:nvSpPr>
        <p:spPr>
          <a:xfrm>
            <a:off x="152400" y="5181600"/>
            <a:ext cx="2667000" cy="762000"/>
          </a:xfrm>
          <a:prstGeom prst="wedgeRectCallout">
            <a:avLst>
              <a:gd name="adj1" fmla="val -3291"/>
              <a:gd name="adj2" fmla="val -591138"/>
            </a:avLst>
          </a:prstGeom>
          <a:solidFill>
            <a:srgbClr val="BBE0E3"/>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Let access add primary key (accept as is), click </a:t>
            </a:r>
            <a:r>
              <a:rPr lang="en-US" b="1" dirty="0" smtClean="0">
                <a:solidFill>
                  <a:schemeClr val="tx1"/>
                </a:solidFill>
              </a:rPr>
              <a:t>Next</a:t>
            </a:r>
            <a:endParaRPr lang="en-US" b="1" dirty="0"/>
          </a:p>
        </p:txBody>
      </p:sp>
      <p:grpSp>
        <p:nvGrpSpPr>
          <p:cNvPr id="7" name="Group 26"/>
          <p:cNvGrpSpPr/>
          <p:nvPr/>
        </p:nvGrpSpPr>
        <p:grpSpPr>
          <a:xfrm>
            <a:off x="762000" y="4572000"/>
            <a:ext cx="457200" cy="369332"/>
            <a:chOff x="4572000" y="2667000"/>
            <a:chExt cx="457200" cy="369332"/>
          </a:xfrm>
        </p:grpSpPr>
        <p:sp>
          <p:nvSpPr>
            <p:cNvPr id="9" name="Oval 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48200" y="2667000"/>
              <a:ext cx="304800" cy="369332"/>
            </a:xfrm>
            <a:prstGeom prst="rect">
              <a:avLst/>
            </a:prstGeom>
            <a:noFill/>
          </p:spPr>
          <p:txBody>
            <a:bodyPr wrap="square" rtlCol="0">
              <a:spAutoFit/>
            </a:bodyPr>
            <a:lstStyle/>
            <a:p>
              <a:r>
                <a:rPr lang="en-US" dirty="0"/>
                <a:t>1</a:t>
              </a:r>
            </a:p>
          </p:txBody>
        </p:sp>
      </p:grpSp>
    </p:spTree>
    <p:extLst>
      <p:ext uri="{BB962C8B-B14F-4D97-AF65-F5344CB8AC3E}">
        <p14:creationId xmlns:p14="http://schemas.microsoft.com/office/powerpoint/2010/main" val="15460200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25 at 2.51.0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066800"/>
            <a:ext cx="8839200" cy="5670694"/>
          </a:xfrm>
          <a:prstGeom prst="rect">
            <a:avLst/>
          </a:prstGeom>
        </p:spPr>
      </p:pic>
      <p:sp>
        <p:nvSpPr>
          <p:cNvPr id="2" name="Title 1"/>
          <p:cNvSpPr txBox="1">
            <a:spLocks/>
          </p:cNvSpPr>
          <p:nvPr/>
        </p:nvSpPr>
        <p:spPr>
          <a:xfrm>
            <a:off x="457200" y="274638"/>
            <a:ext cx="8229600" cy="792162"/>
          </a:xfrm>
          <a:prstGeom prst="rect">
            <a:avLst/>
          </a:prstGeom>
        </p:spPr>
        <p:txBody>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Helvetica"/>
                <a:ea typeface="ＭＳ Ｐゴシック" pitchFamily="-112" charset="-128"/>
                <a:cs typeface="Helvetica"/>
              </a:rPr>
              <a:t>Finish Institutions Table</a:t>
            </a:r>
            <a:endParaRPr kumimoji="0" lang="en-US" sz="4400" b="0" i="0" u="none" strike="noStrike" kern="1200" cap="none" spc="0" normalizeH="0" baseline="0" noProof="0" dirty="0">
              <a:ln>
                <a:noFill/>
              </a:ln>
              <a:solidFill>
                <a:schemeClr val="tx1"/>
              </a:solidFill>
              <a:effectLst/>
              <a:uLnTx/>
              <a:uFillTx/>
              <a:latin typeface="Helvetica"/>
              <a:ea typeface="ＭＳ Ｐゴシック" pitchFamily="-112" charset="-128"/>
              <a:cs typeface="Helvetica"/>
            </a:endParaRPr>
          </a:p>
        </p:txBody>
      </p:sp>
      <p:sp>
        <p:nvSpPr>
          <p:cNvPr id="4" name="Rectangular Callout 3"/>
          <p:cNvSpPr/>
          <p:nvPr/>
        </p:nvSpPr>
        <p:spPr>
          <a:xfrm>
            <a:off x="0" y="4267200"/>
            <a:ext cx="3200400" cy="609600"/>
          </a:xfrm>
          <a:prstGeom prst="wedgeRectCallout">
            <a:avLst>
              <a:gd name="adj1" fmla="val -24460"/>
              <a:gd name="adj2" fmla="val -334970"/>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Double-click on Institutions table</a:t>
            </a:r>
            <a:endParaRPr lang="en-US" dirty="0">
              <a:solidFill>
                <a:schemeClr val="tx1"/>
              </a:solidFill>
            </a:endParaRPr>
          </a:p>
        </p:txBody>
      </p:sp>
      <p:sp>
        <p:nvSpPr>
          <p:cNvPr id="5" name="Rectangular Callout 4"/>
          <p:cNvSpPr/>
          <p:nvPr/>
        </p:nvSpPr>
        <p:spPr>
          <a:xfrm>
            <a:off x="4724400" y="1828800"/>
            <a:ext cx="3200400" cy="609600"/>
          </a:xfrm>
          <a:prstGeom prst="wedgeRectCallout">
            <a:avLst>
              <a:gd name="adj1" fmla="val -172583"/>
              <a:gd name="adj2" fmla="val -127897"/>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From the Home Tab chose “Design View”</a:t>
            </a:r>
            <a:endParaRPr lang="en-US" dirty="0">
              <a:solidFill>
                <a:schemeClr val="tx1"/>
              </a:solidFill>
            </a:endParaRPr>
          </a:p>
        </p:txBody>
      </p:sp>
      <p:sp>
        <p:nvSpPr>
          <p:cNvPr id="6" name="Rectangular Callout 5"/>
          <p:cNvSpPr/>
          <p:nvPr/>
        </p:nvSpPr>
        <p:spPr>
          <a:xfrm>
            <a:off x="5257800" y="3962400"/>
            <a:ext cx="3200400" cy="914400"/>
          </a:xfrm>
          <a:prstGeom prst="wedgeRectCallout">
            <a:avLst>
              <a:gd name="adj1" fmla="val -153279"/>
              <a:gd name="adj2" fmla="val -231284"/>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Change field “ID” to </a:t>
            </a:r>
            <a:r>
              <a:rPr lang="en-US" b="1" dirty="0" smtClean="0">
                <a:solidFill>
                  <a:schemeClr val="tx1"/>
                </a:solidFill>
              </a:rPr>
              <a:t>Institution_ID</a:t>
            </a:r>
            <a:r>
              <a:rPr lang="en-US" dirty="0" smtClean="0">
                <a:solidFill>
                  <a:schemeClr val="tx1"/>
                </a:solidFill>
              </a:rPr>
              <a:t>, save then close the table</a:t>
            </a:r>
            <a:endParaRPr lang="en-US" dirty="0">
              <a:solidFill>
                <a:schemeClr val="tx1"/>
              </a:solidFill>
            </a:endParaRPr>
          </a:p>
        </p:txBody>
      </p:sp>
      <p:grpSp>
        <p:nvGrpSpPr>
          <p:cNvPr id="7" name="Group 26"/>
          <p:cNvGrpSpPr/>
          <p:nvPr/>
        </p:nvGrpSpPr>
        <p:grpSpPr>
          <a:xfrm>
            <a:off x="670560" y="3593068"/>
            <a:ext cx="457200" cy="369332"/>
            <a:chOff x="4572000" y="2667000"/>
            <a:chExt cx="457200" cy="369332"/>
          </a:xfrm>
        </p:grpSpPr>
        <p:sp>
          <p:nvSpPr>
            <p:cNvPr id="8" name="Oval 7"/>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648200" y="2667000"/>
              <a:ext cx="304800" cy="369332"/>
            </a:xfrm>
            <a:prstGeom prst="rect">
              <a:avLst/>
            </a:prstGeom>
            <a:noFill/>
          </p:spPr>
          <p:txBody>
            <a:bodyPr wrap="square" rtlCol="0">
              <a:spAutoFit/>
            </a:bodyPr>
            <a:lstStyle/>
            <a:p>
              <a:r>
                <a:rPr lang="en-US" dirty="0"/>
                <a:t>1</a:t>
              </a:r>
            </a:p>
          </p:txBody>
        </p:sp>
      </p:grpSp>
      <p:grpSp>
        <p:nvGrpSpPr>
          <p:cNvPr id="10" name="Group 26"/>
          <p:cNvGrpSpPr/>
          <p:nvPr/>
        </p:nvGrpSpPr>
        <p:grpSpPr>
          <a:xfrm>
            <a:off x="4721582" y="2069068"/>
            <a:ext cx="457200" cy="369332"/>
            <a:chOff x="4572000" y="2667000"/>
            <a:chExt cx="457200" cy="369332"/>
          </a:xfrm>
        </p:grpSpPr>
        <p:sp>
          <p:nvSpPr>
            <p:cNvPr id="11" name="Oval 10"/>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4648200" y="2667000"/>
              <a:ext cx="304800" cy="369332"/>
            </a:xfrm>
            <a:prstGeom prst="rect">
              <a:avLst/>
            </a:prstGeom>
            <a:noFill/>
          </p:spPr>
          <p:txBody>
            <a:bodyPr wrap="square" rtlCol="0">
              <a:spAutoFit/>
            </a:bodyPr>
            <a:lstStyle/>
            <a:p>
              <a:r>
                <a:rPr lang="en-US" dirty="0"/>
                <a:t>2</a:t>
              </a:r>
            </a:p>
          </p:txBody>
        </p:sp>
      </p:grpSp>
      <p:grpSp>
        <p:nvGrpSpPr>
          <p:cNvPr id="13" name="Group 26"/>
          <p:cNvGrpSpPr/>
          <p:nvPr/>
        </p:nvGrpSpPr>
        <p:grpSpPr>
          <a:xfrm>
            <a:off x="5486400" y="3591282"/>
            <a:ext cx="457200" cy="369332"/>
            <a:chOff x="4572000" y="2667000"/>
            <a:chExt cx="457200" cy="369332"/>
          </a:xfrm>
        </p:grpSpPr>
        <p:sp>
          <p:nvSpPr>
            <p:cNvPr id="14" name="Oval 13"/>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4648200" y="2667000"/>
              <a:ext cx="304800" cy="369332"/>
            </a:xfrm>
            <a:prstGeom prst="rect">
              <a:avLst/>
            </a:prstGeom>
            <a:noFill/>
          </p:spPr>
          <p:txBody>
            <a:bodyPr wrap="square" rtlCol="0">
              <a:spAutoFit/>
            </a:bodyPr>
            <a:lstStyle/>
            <a:p>
              <a:r>
                <a:rPr lang="en-US" dirty="0"/>
                <a:t>3</a:t>
              </a:r>
            </a:p>
          </p:txBody>
        </p:sp>
      </p:grpSp>
    </p:spTree>
    <p:extLst>
      <p:ext uri="{BB962C8B-B14F-4D97-AF65-F5344CB8AC3E}">
        <p14:creationId xmlns:p14="http://schemas.microsoft.com/office/powerpoint/2010/main" val="12086638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5 at 2.54.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80" y="1066800"/>
            <a:ext cx="8651240" cy="5186190"/>
          </a:xfrm>
          <a:prstGeom prst="rect">
            <a:avLst/>
          </a:prstGeom>
        </p:spPr>
      </p:pic>
      <p:sp>
        <p:nvSpPr>
          <p:cNvPr id="6" name="Title 1"/>
          <p:cNvSpPr txBox="1">
            <a:spLocks/>
          </p:cNvSpPr>
          <p:nvPr/>
        </p:nvSpPr>
        <p:spPr>
          <a:xfrm>
            <a:off x="457200" y="274638"/>
            <a:ext cx="8229600" cy="792162"/>
          </a:xfrm>
          <a:prstGeom prst="rect">
            <a:avLst/>
          </a:prstGeom>
        </p:spPr>
        <p:txBody>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Helvetica"/>
                <a:ea typeface="ＭＳ Ｐゴシック" pitchFamily="-112" charset="-128"/>
                <a:cs typeface="Helvetica"/>
              </a:rPr>
              <a:t>Relationships</a:t>
            </a:r>
            <a:endParaRPr kumimoji="0" lang="en-US" sz="4400" b="0" i="0" u="none" strike="noStrike" kern="1200" cap="none" spc="0" normalizeH="0" baseline="0" noProof="0" dirty="0">
              <a:ln>
                <a:noFill/>
              </a:ln>
              <a:solidFill>
                <a:schemeClr val="tx1"/>
              </a:solidFill>
              <a:effectLst/>
              <a:uLnTx/>
              <a:uFillTx/>
              <a:latin typeface="Helvetica"/>
              <a:ea typeface="ＭＳ Ｐゴシック" pitchFamily="-112" charset="-128"/>
              <a:cs typeface="Helvetica"/>
            </a:endParaRPr>
          </a:p>
        </p:txBody>
      </p:sp>
      <p:sp>
        <p:nvSpPr>
          <p:cNvPr id="3" name="Rectangular Callout 2"/>
          <p:cNvSpPr/>
          <p:nvPr/>
        </p:nvSpPr>
        <p:spPr bwMode="auto">
          <a:xfrm>
            <a:off x="2819400" y="4724400"/>
            <a:ext cx="3124200" cy="990600"/>
          </a:xfrm>
          <a:prstGeom prst="wedgeRectCallout">
            <a:avLst>
              <a:gd name="adj1" fmla="val -72931"/>
              <a:gd name="adj2" fmla="val -333677"/>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4473D"/>
                </a:solidFill>
                <a:effectLst/>
                <a:latin typeface="Arial" charset="0"/>
              </a:rPr>
              <a:t>Select</a:t>
            </a:r>
            <a:r>
              <a:rPr kumimoji="0" lang="en-US" sz="1600" b="0" i="0" u="none" strike="noStrike" cap="none" normalizeH="0" dirty="0" smtClean="0">
                <a:ln>
                  <a:noFill/>
                </a:ln>
                <a:solidFill>
                  <a:srgbClr val="44473D"/>
                </a:solidFill>
                <a:effectLst/>
                <a:latin typeface="Arial" charset="0"/>
              </a:rPr>
              <a:t> “Relationships” from the</a:t>
            </a:r>
          </a:p>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dirty="0" smtClean="0">
                <a:ln>
                  <a:noFill/>
                </a:ln>
                <a:solidFill>
                  <a:srgbClr val="44473D"/>
                </a:solidFill>
                <a:effectLst/>
                <a:latin typeface="Arial" charset="0"/>
              </a:rPr>
              <a:t> “Database Tools” tab</a:t>
            </a:r>
            <a:endParaRPr kumimoji="0" lang="en-US" sz="1600" b="0" i="0" u="none" strike="noStrike" cap="none" normalizeH="0" baseline="0" dirty="0" smtClean="0">
              <a:ln>
                <a:noFill/>
              </a:ln>
              <a:solidFill>
                <a:srgbClr val="44473D"/>
              </a:solidFill>
              <a:effectLst/>
              <a:latin typeface="Arial" charset="0"/>
            </a:endParaRPr>
          </a:p>
        </p:txBody>
      </p:sp>
      <p:sp>
        <p:nvSpPr>
          <p:cNvPr id="7" name="Rectangular Callout 6"/>
          <p:cNvSpPr/>
          <p:nvPr/>
        </p:nvSpPr>
        <p:spPr bwMode="auto">
          <a:xfrm>
            <a:off x="4057073" y="1036782"/>
            <a:ext cx="4038600" cy="1524000"/>
          </a:xfrm>
          <a:prstGeom prst="wedgeRectCallout">
            <a:avLst>
              <a:gd name="adj1" fmla="val -26265"/>
              <a:gd name="adj2" fmla="val -47917"/>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4473D"/>
                </a:solidFill>
                <a:effectLst/>
                <a:latin typeface="Arial" charset="0"/>
              </a:rPr>
              <a:t>Now that we have defined our tables,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4473D"/>
                </a:solidFill>
                <a:effectLst/>
                <a:latin typeface="Arial" charset="0"/>
              </a:rPr>
              <a:t>we need to define the RELATIONSHIPS</a:t>
            </a:r>
          </a:p>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4473D"/>
                </a:solidFill>
                <a:effectLst/>
                <a:latin typeface="Arial" charset="0"/>
              </a:rPr>
              <a:t> </a:t>
            </a:r>
            <a:r>
              <a:rPr kumimoji="0" lang="en-US" sz="1600" b="0" i="0" u="none" strike="noStrike" cap="none" normalizeH="0" dirty="0" smtClean="0">
                <a:ln>
                  <a:noFill/>
                </a:ln>
                <a:solidFill>
                  <a:srgbClr val="44473D"/>
                </a:solidFill>
                <a:effectLst/>
                <a:latin typeface="Arial" charset="0"/>
              </a:rPr>
              <a:t>between the tables. Note the tables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dirty="0" smtClean="0">
                <a:ln>
                  <a:noFill/>
                </a:ln>
                <a:solidFill>
                  <a:srgbClr val="44473D"/>
                </a:solidFill>
                <a:effectLst/>
                <a:latin typeface="Arial" charset="0"/>
              </a:rPr>
              <a:t>themselves must be CLOSED for you to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dirty="0" smtClean="0">
                <a:ln>
                  <a:noFill/>
                </a:ln>
                <a:solidFill>
                  <a:srgbClr val="44473D"/>
                </a:solidFill>
                <a:effectLst/>
                <a:latin typeface="Arial" charset="0"/>
              </a:rPr>
              <a:t>make any changes. </a:t>
            </a:r>
            <a:endParaRPr kumimoji="0" lang="en-US" sz="1600" b="0" i="0" u="none" strike="noStrike" cap="none" normalizeH="0" baseline="0" dirty="0" smtClean="0">
              <a:ln>
                <a:noFill/>
              </a:ln>
              <a:solidFill>
                <a:srgbClr val="44473D"/>
              </a:solidFill>
              <a:effectLst/>
              <a:latin typeface="Arial" charset="0"/>
            </a:endParaRPr>
          </a:p>
        </p:txBody>
      </p:sp>
    </p:spTree>
    <p:extLst>
      <p:ext uri="{BB962C8B-B14F-4D97-AF65-F5344CB8AC3E}">
        <p14:creationId xmlns:p14="http://schemas.microsoft.com/office/powerpoint/2010/main" val="14099759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8-29 at 12.57.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73100"/>
            <a:ext cx="9144000" cy="5496025"/>
          </a:xfrm>
          <a:prstGeom prst="rect">
            <a:avLst/>
          </a:prstGeom>
        </p:spPr>
      </p:pic>
      <p:sp>
        <p:nvSpPr>
          <p:cNvPr id="12" name="Rectangular Callout 11"/>
          <p:cNvSpPr/>
          <p:nvPr/>
        </p:nvSpPr>
        <p:spPr bwMode="auto">
          <a:xfrm>
            <a:off x="2132510" y="4465477"/>
            <a:ext cx="3313083" cy="1295400"/>
          </a:xfrm>
          <a:prstGeom prst="wedgeRectCallout">
            <a:avLst>
              <a:gd name="adj1" fmla="val 51690"/>
              <a:gd name="adj2" fmla="val -167403"/>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Select </a:t>
            </a:r>
            <a:r>
              <a:rPr lang="en-US" dirty="0" smtClean="0">
                <a:solidFill>
                  <a:srgbClr val="44473D"/>
                </a:solidFill>
                <a:latin typeface="Arial" charset="0"/>
              </a:rPr>
              <a:t>each </a:t>
            </a:r>
            <a:r>
              <a:rPr kumimoji="0" lang="en-US" sz="1800" b="0" i="0" u="none" strike="noStrike" cap="none" normalizeH="0" baseline="0" dirty="0" smtClean="0">
                <a:ln>
                  <a:noFill/>
                </a:ln>
                <a:solidFill>
                  <a:srgbClr val="44473D"/>
                </a:solidFill>
                <a:effectLst/>
                <a:latin typeface="Arial" charset="0"/>
              </a:rPr>
              <a:t>table and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44473D"/>
                </a:solidFill>
                <a:effectLst/>
                <a:latin typeface="Arial" charset="0"/>
              </a:rPr>
              <a:t>Add</a:t>
            </a:r>
            <a:r>
              <a:rPr kumimoji="0" lang="en-US" sz="1800" b="0" i="0" u="none" strike="noStrike" cap="none" normalizeH="0" baseline="0" dirty="0" smtClean="0">
                <a:ln>
                  <a:noFill/>
                </a:ln>
                <a:solidFill>
                  <a:srgbClr val="44473D"/>
                </a:solidFill>
                <a:effectLst/>
                <a:latin typeface="Arial" charset="0"/>
              </a:rPr>
              <a:t> it</a:t>
            </a:r>
            <a:r>
              <a:rPr kumimoji="0" lang="en-US" sz="1800" b="0" i="0" u="none" strike="noStrike" cap="none" normalizeH="0" dirty="0" smtClean="0">
                <a:ln>
                  <a:noFill/>
                </a:ln>
                <a:solidFill>
                  <a:srgbClr val="44473D"/>
                </a:solidFill>
                <a:effectLst/>
                <a:latin typeface="Arial" charset="0"/>
              </a:rPr>
              <a:t> to the relationship view.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Close when </a:t>
            </a:r>
            <a:r>
              <a:rPr lang="en-US" dirty="0" smtClean="0">
                <a:solidFill>
                  <a:srgbClr val="44473D"/>
                </a:solidFill>
              </a:rPr>
              <a:t>Finished.</a:t>
            </a:r>
            <a:r>
              <a:rPr kumimoji="0" lang="en-US" sz="1800" b="0" i="0" u="none" strike="noStrike" cap="none" normalizeH="0" dirty="0" smtClean="0">
                <a:ln>
                  <a:noFill/>
                </a:ln>
                <a:solidFill>
                  <a:srgbClr val="44473D"/>
                </a:solidFill>
                <a:effectLst/>
                <a:latin typeface="Arial" charset="0"/>
              </a:rPr>
              <a:t> </a:t>
            </a:r>
            <a:endParaRPr kumimoji="0" lang="en-US" sz="1800" b="0" i="0" u="none" strike="noStrike" cap="none" normalizeH="0" baseline="0" dirty="0" smtClean="0">
              <a:ln>
                <a:noFill/>
              </a:ln>
              <a:solidFill>
                <a:srgbClr val="44473D"/>
              </a:solidFill>
              <a:effectLst/>
              <a:latin typeface="Arial" charset="0"/>
            </a:endParaRPr>
          </a:p>
        </p:txBody>
      </p:sp>
    </p:spTree>
    <p:extLst>
      <p:ext uri="{BB962C8B-B14F-4D97-AF65-F5344CB8AC3E}">
        <p14:creationId xmlns:p14="http://schemas.microsoft.com/office/powerpoint/2010/main" val="41557224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685800" y="288757"/>
            <a:ext cx="7772400" cy="1470025"/>
          </a:xfrm>
        </p:spPr>
        <p:txBody>
          <a:bodyPr/>
          <a:lstStyle/>
          <a:p>
            <a:pPr algn="ctr" eaLnBrk="1" hangingPunct="1"/>
            <a:r>
              <a:rPr lang="en-US" sz="5000" dirty="0" smtClean="0"/>
              <a:t>Designing a Database in </a:t>
            </a:r>
            <a:br>
              <a:rPr lang="en-US" sz="5000" dirty="0" smtClean="0"/>
            </a:br>
            <a:r>
              <a:rPr lang="en-US" sz="5000" dirty="0" smtClean="0"/>
              <a:t>MS Access</a:t>
            </a:r>
            <a:endParaRPr lang="en-US" sz="5000" dirty="0" smtClean="0">
              <a:latin typeface="Times New Roman" pitchFamily="-112" charset="0"/>
            </a:endParaRPr>
          </a:p>
        </p:txBody>
      </p:sp>
      <p:pic>
        <p:nvPicPr>
          <p:cNvPr id="3" name="Picture 2" descr="Screen Shot 2014-08-13 at 12.47.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7088" y="2086573"/>
            <a:ext cx="6833794" cy="3244783"/>
          </a:xfrm>
          <a:prstGeom prst="rect">
            <a:avLst/>
          </a:prstGeom>
          <a:ln w="25400">
            <a:solidFill>
              <a:schemeClr val="accent1">
                <a:lumMod val="75000"/>
              </a:schemeClr>
            </a:solidFill>
          </a:ln>
        </p:spPr>
      </p:pic>
      <p:sp>
        <p:nvSpPr>
          <p:cNvPr id="2" name="TextBox 1"/>
          <p:cNvSpPr txBox="1"/>
          <p:nvPr/>
        </p:nvSpPr>
        <p:spPr>
          <a:xfrm>
            <a:off x="279498" y="5149418"/>
            <a:ext cx="3265816" cy="923330"/>
          </a:xfrm>
          <a:prstGeom prst="rect">
            <a:avLst/>
          </a:prstGeom>
          <a:noFill/>
        </p:spPr>
        <p:txBody>
          <a:bodyPr wrap="square" rtlCol="0">
            <a:spAutoFit/>
          </a:bodyPr>
          <a:lstStyle/>
          <a:p>
            <a:r>
              <a:rPr lang="en-US" dirty="0" smtClean="0"/>
              <a:t>Sherry Lake</a:t>
            </a:r>
          </a:p>
          <a:p>
            <a:r>
              <a:rPr lang="en-US" dirty="0" smtClean="0"/>
              <a:t>Data Management Consulting</a:t>
            </a:r>
          </a:p>
          <a:p>
            <a:r>
              <a:rPr lang="en-US" dirty="0" smtClean="0"/>
              <a:t>Research Data Services</a:t>
            </a:r>
            <a:endParaRPr lang="en-US" dirty="0"/>
          </a:p>
        </p:txBody>
      </p:sp>
      <p:sp>
        <p:nvSpPr>
          <p:cNvPr id="5" name="TextBox 4"/>
          <p:cNvSpPr txBox="1"/>
          <p:nvPr/>
        </p:nvSpPr>
        <p:spPr>
          <a:xfrm>
            <a:off x="6536616" y="5673415"/>
            <a:ext cx="2274283" cy="369332"/>
          </a:xfrm>
          <a:prstGeom prst="rect">
            <a:avLst/>
          </a:prstGeom>
          <a:noFill/>
        </p:spPr>
        <p:txBody>
          <a:bodyPr wrap="square" rtlCol="0">
            <a:spAutoFit/>
          </a:bodyPr>
          <a:lstStyle/>
          <a:p>
            <a:r>
              <a:rPr lang="en-US" dirty="0" smtClean="0"/>
              <a:t>September 18, 2014 </a:t>
            </a:r>
            <a:endParaRPr lang="en-US" dirty="0"/>
          </a:p>
        </p:txBody>
      </p:sp>
      <p:pic>
        <p:nvPicPr>
          <p:cNvPr id="6" name="Picture 5"/>
          <p:cNvPicPr>
            <a:picLocks noChangeAspect="1"/>
          </p:cNvPicPr>
          <p:nvPr/>
        </p:nvPicPr>
        <p:blipFill>
          <a:blip r:embed="rId4"/>
          <a:stretch>
            <a:fillRect/>
          </a:stretch>
        </p:blipFill>
        <p:spPr>
          <a:xfrm>
            <a:off x="7850647" y="6402387"/>
            <a:ext cx="1293353" cy="455613"/>
          </a:xfrm>
          <a:prstGeom prst="rect">
            <a:avLst/>
          </a:prstGeom>
        </p:spPr>
      </p:pic>
      <p:sp>
        <p:nvSpPr>
          <p:cNvPr id="7" name="TextBox 6"/>
          <p:cNvSpPr txBox="1"/>
          <p:nvPr/>
        </p:nvSpPr>
        <p:spPr>
          <a:xfrm>
            <a:off x="1996616" y="6265902"/>
            <a:ext cx="5218095" cy="553998"/>
          </a:xfrm>
          <a:prstGeom prst="rect">
            <a:avLst/>
          </a:prstGeom>
          <a:noFill/>
        </p:spPr>
        <p:txBody>
          <a:bodyPr wrap="none" rtlCol="0">
            <a:spAutoFit/>
          </a:bodyPr>
          <a:lstStyle/>
          <a:p>
            <a:r>
              <a:rPr lang="en-US" sz="1000" dirty="0">
                <a:solidFill>
                  <a:schemeClr val="bg1"/>
                </a:solidFill>
              </a:rPr>
              <a:t>© 2014 by the Rector and Visitors of the University of Virginia.</a:t>
            </a:r>
          </a:p>
          <a:p>
            <a:r>
              <a:rPr lang="en-US" sz="1000" dirty="0">
                <a:solidFill>
                  <a:schemeClr val="bg1"/>
                </a:solidFill>
              </a:rPr>
              <a:t>This work is made available under the terms of the Creative Commons Attribution-ShareAlike 4.0</a:t>
            </a:r>
          </a:p>
          <a:p>
            <a:r>
              <a:rPr lang="en-US" sz="1000" dirty="0">
                <a:solidFill>
                  <a:schemeClr val="bg1"/>
                </a:solidFill>
              </a:rPr>
              <a:t>International license </a:t>
            </a:r>
            <a:r>
              <a:rPr lang="en-US" sz="1000" u="sng" dirty="0">
                <a:solidFill>
                  <a:schemeClr val="bg1"/>
                </a:solidFill>
              </a:rPr>
              <a:t>http://creativecommons.org/licenses/by-sa/4.0/</a:t>
            </a:r>
            <a:r>
              <a:rPr lang="en-US" sz="1000" dirty="0">
                <a:solidFill>
                  <a:schemeClr val="bg1"/>
                </a:solidFill>
              </a:rPr>
              <a:t> </a:t>
            </a:r>
            <a:r>
              <a:rPr lang="en-US" sz="1000" dirty="0" smtClean="0">
                <a:solidFill>
                  <a:schemeClr val="bg1"/>
                </a:solidFill>
              </a:rPr>
              <a:t> </a:t>
            </a:r>
            <a:endParaRPr lang="en-US" sz="1000" dirty="0">
              <a:solidFill>
                <a:schemeClr val="bg1"/>
              </a:solidFill>
            </a:endParaRPr>
          </a:p>
        </p:txBody>
      </p:sp>
    </p:spTree>
    <p:extLst>
      <p:ext uri="{BB962C8B-B14F-4D97-AF65-F5344CB8AC3E}">
        <p14:creationId xmlns:p14="http://schemas.microsoft.com/office/powerpoint/2010/main" val="15172641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8-29 at 1.14.1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000"/>
            <a:ext cx="9144000" cy="5570483"/>
          </a:xfrm>
          <a:prstGeom prst="rect">
            <a:avLst/>
          </a:prstGeom>
        </p:spPr>
      </p:pic>
    </p:spTree>
    <p:extLst>
      <p:ext uri="{BB962C8B-B14F-4D97-AF65-F5344CB8AC3E}">
        <p14:creationId xmlns:p14="http://schemas.microsoft.com/office/powerpoint/2010/main" val="25036214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8-29 at 1.14.1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000"/>
            <a:ext cx="9144000" cy="5570483"/>
          </a:xfrm>
          <a:prstGeom prst="rect">
            <a:avLst/>
          </a:prstGeom>
        </p:spPr>
      </p:pic>
      <p:grpSp>
        <p:nvGrpSpPr>
          <p:cNvPr id="11" name="Group 26"/>
          <p:cNvGrpSpPr/>
          <p:nvPr/>
        </p:nvGrpSpPr>
        <p:grpSpPr>
          <a:xfrm>
            <a:off x="1046480" y="4267200"/>
            <a:ext cx="457200" cy="369332"/>
            <a:chOff x="4572000" y="2667000"/>
            <a:chExt cx="457200" cy="369332"/>
          </a:xfrm>
        </p:grpSpPr>
        <p:sp>
          <p:nvSpPr>
            <p:cNvPr id="12" name="Oval 1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648200" y="2667000"/>
              <a:ext cx="304800" cy="369332"/>
            </a:xfrm>
            <a:prstGeom prst="rect">
              <a:avLst/>
            </a:prstGeom>
            <a:noFill/>
          </p:spPr>
          <p:txBody>
            <a:bodyPr wrap="square" rtlCol="0">
              <a:spAutoFit/>
            </a:bodyPr>
            <a:lstStyle/>
            <a:p>
              <a:r>
                <a:rPr lang="en-US" dirty="0"/>
                <a:t>2</a:t>
              </a:r>
            </a:p>
          </p:txBody>
        </p:sp>
      </p:grpSp>
      <p:sp>
        <p:nvSpPr>
          <p:cNvPr id="14" name="Rectangular Callout 13"/>
          <p:cNvSpPr/>
          <p:nvPr/>
        </p:nvSpPr>
        <p:spPr bwMode="auto">
          <a:xfrm>
            <a:off x="179892" y="3962215"/>
            <a:ext cx="3176639" cy="1464149"/>
          </a:xfrm>
          <a:prstGeom prst="wedgeRectCallout">
            <a:avLst>
              <a:gd name="adj1" fmla="val 36166"/>
              <a:gd name="adj2" fmla="val -138712"/>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fontAlgn="base">
              <a:spcBef>
                <a:spcPct val="0"/>
              </a:spcBef>
              <a:spcAft>
                <a:spcPct val="0"/>
              </a:spcAft>
            </a:pPr>
            <a:r>
              <a:rPr lang="en-US" dirty="0">
                <a:solidFill>
                  <a:srgbClr val="44473D"/>
                </a:solidFill>
                <a:latin typeface="Arial" charset="0"/>
              </a:rPr>
              <a:t>Click and drag </a:t>
            </a:r>
            <a:r>
              <a:rPr lang="en-US" dirty="0" smtClean="0">
                <a:solidFill>
                  <a:srgbClr val="44473D"/>
                </a:solidFill>
                <a:latin typeface="Arial" charset="0"/>
              </a:rPr>
              <a:t>“Institution_ID</a:t>
            </a:r>
            <a:r>
              <a:rPr lang="en-US" dirty="0">
                <a:solidFill>
                  <a:srgbClr val="44473D"/>
                </a:solidFill>
                <a:latin typeface="Arial" charset="0"/>
              </a:rPr>
              <a:t>” </a:t>
            </a:r>
          </a:p>
          <a:p>
            <a:pPr defTabSz="914400" fontAlgn="base">
              <a:spcBef>
                <a:spcPct val="0"/>
              </a:spcBef>
              <a:spcAft>
                <a:spcPct val="0"/>
              </a:spcAft>
            </a:pPr>
            <a:r>
              <a:rPr lang="en-US" dirty="0" smtClean="0">
                <a:solidFill>
                  <a:srgbClr val="44473D"/>
                </a:solidFill>
                <a:latin typeface="Arial" charset="0"/>
              </a:rPr>
              <a:t>in </a:t>
            </a:r>
            <a:r>
              <a:rPr lang="en-US" dirty="0">
                <a:solidFill>
                  <a:srgbClr val="44473D"/>
                </a:solidFill>
                <a:latin typeface="Arial" charset="0"/>
              </a:rPr>
              <a:t>the </a:t>
            </a:r>
            <a:r>
              <a:rPr lang="en-US" dirty="0" smtClean="0">
                <a:solidFill>
                  <a:srgbClr val="44473D"/>
                </a:solidFill>
                <a:latin typeface="Arial" charset="0"/>
              </a:rPr>
              <a:t>Institution</a:t>
            </a:r>
            <a:endParaRPr lang="en-US" dirty="0">
              <a:solidFill>
                <a:srgbClr val="44473D"/>
              </a:solidFill>
              <a:latin typeface="Arial" charset="0"/>
            </a:endParaRPr>
          </a:p>
          <a:p>
            <a:pPr defTabSz="914400" fontAlgn="base">
              <a:spcBef>
                <a:spcPct val="0"/>
              </a:spcBef>
              <a:spcAft>
                <a:spcPct val="0"/>
              </a:spcAft>
            </a:pPr>
            <a:r>
              <a:rPr lang="en-US" dirty="0" smtClean="0">
                <a:solidFill>
                  <a:srgbClr val="44473D"/>
                </a:solidFill>
                <a:latin typeface="Arial" charset="0"/>
              </a:rPr>
              <a:t>table </a:t>
            </a:r>
            <a:r>
              <a:rPr lang="en-US" dirty="0">
                <a:solidFill>
                  <a:srgbClr val="44473D"/>
                </a:solidFill>
                <a:latin typeface="Arial" charset="0"/>
              </a:rPr>
              <a:t>to </a:t>
            </a:r>
            <a:r>
              <a:rPr lang="en-US" dirty="0" smtClean="0">
                <a:solidFill>
                  <a:srgbClr val="44473D"/>
                </a:solidFill>
                <a:latin typeface="Arial" charset="0"/>
              </a:rPr>
              <a:t>Institution_ID </a:t>
            </a:r>
            <a:r>
              <a:rPr lang="en-US" dirty="0">
                <a:solidFill>
                  <a:srgbClr val="44473D"/>
                </a:solidFill>
                <a:latin typeface="Arial" charset="0"/>
              </a:rPr>
              <a:t>in the </a:t>
            </a:r>
          </a:p>
          <a:p>
            <a:pPr defTabSz="914400" fontAlgn="base">
              <a:spcBef>
                <a:spcPct val="0"/>
              </a:spcBef>
              <a:spcAft>
                <a:spcPct val="0"/>
              </a:spcAft>
            </a:pPr>
            <a:r>
              <a:rPr lang="en-US" dirty="0" smtClean="0">
                <a:solidFill>
                  <a:srgbClr val="44473D"/>
                </a:solidFill>
                <a:latin typeface="Arial" charset="0"/>
              </a:rPr>
              <a:t>Personnel Table </a:t>
            </a:r>
            <a:r>
              <a:rPr lang="en-US" dirty="0">
                <a:solidFill>
                  <a:srgbClr val="44473D"/>
                </a:solidFill>
                <a:latin typeface="Arial" charset="0"/>
              </a:rPr>
              <a:t>to create </a:t>
            </a:r>
          </a:p>
          <a:p>
            <a:pPr defTabSz="914400" fontAlgn="base">
              <a:spcBef>
                <a:spcPct val="0"/>
              </a:spcBef>
              <a:spcAft>
                <a:spcPct val="0"/>
              </a:spcAft>
            </a:pPr>
            <a:r>
              <a:rPr lang="en-US" dirty="0" smtClean="0">
                <a:solidFill>
                  <a:srgbClr val="44473D"/>
                </a:solidFill>
                <a:latin typeface="Arial" charset="0"/>
              </a:rPr>
              <a:t>a </a:t>
            </a:r>
            <a:r>
              <a:rPr lang="en-US" dirty="0">
                <a:solidFill>
                  <a:srgbClr val="44473D"/>
                </a:solidFill>
                <a:latin typeface="Arial" charset="0"/>
              </a:rPr>
              <a:t>relationship</a:t>
            </a:r>
            <a:endParaRPr kumimoji="0" lang="en-US" sz="1800" b="0" i="0" u="none" strike="noStrike" cap="none" normalizeH="0" baseline="0" dirty="0" smtClean="0">
              <a:ln>
                <a:noFill/>
              </a:ln>
              <a:solidFill>
                <a:srgbClr val="44473D"/>
              </a:solidFill>
              <a:effectLst/>
              <a:latin typeface="Arial" charset="0"/>
            </a:endParaRPr>
          </a:p>
        </p:txBody>
      </p:sp>
      <p:sp>
        <p:nvSpPr>
          <p:cNvPr id="18" name="Right Arrow 17"/>
          <p:cNvSpPr/>
          <p:nvPr/>
        </p:nvSpPr>
        <p:spPr bwMode="auto">
          <a:xfrm rot="12639341" flipH="1">
            <a:off x="3089992" y="2805427"/>
            <a:ext cx="957474" cy="333375"/>
          </a:xfrm>
          <a:prstGeom prst="rightArrow">
            <a:avLst>
              <a:gd name="adj1" fmla="val 54783"/>
              <a:gd name="adj2" fmla="val 52997"/>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4473D"/>
              </a:solidFill>
              <a:effectLst/>
              <a:latin typeface="Arial" charset="0"/>
            </a:endParaRPr>
          </a:p>
        </p:txBody>
      </p:sp>
      <p:grpSp>
        <p:nvGrpSpPr>
          <p:cNvPr id="19" name="Group 26"/>
          <p:cNvGrpSpPr/>
          <p:nvPr/>
        </p:nvGrpSpPr>
        <p:grpSpPr>
          <a:xfrm>
            <a:off x="2145476" y="3359605"/>
            <a:ext cx="457200" cy="369332"/>
            <a:chOff x="4572000" y="2667000"/>
            <a:chExt cx="457200" cy="369332"/>
          </a:xfrm>
        </p:grpSpPr>
        <p:sp>
          <p:nvSpPr>
            <p:cNvPr id="20" name="Oval 19"/>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648200" y="2667000"/>
              <a:ext cx="304800" cy="369332"/>
            </a:xfrm>
            <a:prstGeom prst="rect">
              <a:avLst/>
            </a:prstGeom>
            <a:noFill/>
          </p:spPr>
          <p:txBody>
            <a:bodyPr wrap="square" rtlCol="0">
              <a:spAutoFit/>
            </a:bodyPr>
            <a:lstStyle/>
            <a:p>
              <a:r>
                <a:rPr lang="en-US" dirty="0"/>
                <a:t>1</a:t>
              </a:r>
            </a:p>
          </p:txBody>
        </p:sp>
      </p:grpSp>
      <p:pic>
        <p:nvPicPr>
          <p:cNvPr id="6" name="Picture 5" descr="Screen Shot 2014-08-29 at 1.16.0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485" y="2526505"/>
            <a:ext cx="3819204" cy="2656374"/>
          </a:xfrm>
          <a:prstGeom prst="rect">
            <a:avLst/>
          </a:prstGeom>
        </p:spPr>
      </p:pic>
      <p:sp>
        <p:nvSpPr>
          <p:cNvPr id="15" name="Rectangular Callout 14"/>
          <p:cNvSpPr/>
          <p:nvPr/>
        </p:nvSpPr>
        <p:spPr bwMode="auto">
          <a:xfrm>
            <a:off x="1525364" y="5541818"/>
            <a:ext cx="4267200" cy="838200"/>
          </a:xfrm>
          <a:prstGeom prst="wedgeRectCallout">
            <a:avLst>
              <a:gd name="adj1" fmla="val 41069"/>
              <a:gd name="adj2" fmla="val -221654"/>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We want to “enforce</a:t>
            </a:r>
            <a:r>
              <a:rPr kumimoji="0" lang="en-US" sz="1800" b="0" i="0" u="none" strike="noStrike" cap="none" normalizeH="0" dirty="0" smtClean="0">
                <a:ln>
                  <a:noFill/>
                </a:ln>
                <a:solidFill>
                  <a:srgbClr val="44473D"/>
                </a:solidFill>
                <a:effectLst/>
                <a:latin typeface="Arial" charset="0"/>
              </a:rPr>
              <a:t> referential integrity”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so that an institution cannot be deleted </a:t>
            </a:r>
          </a:p>
          <a:p>
            <a:pPr marL="0" marR="0" indent="0" algn="l" defTabSz="914400" rtl="0" eaLnBrk="1" fontAlgn="base" latinLnBrk="0" hangingPunct="1">
              <a:lnSpc>
                <a:spcPct val="100000"/>
              </a:lnSpc>
              <a:spcBef>
                <a:spcPct val="0"/>
              </a:spcBef>
              <a:spcAft>
                <a:spcPct val="0"/>
              </a:spcAft>
              <a:buClrTx/>
              <a:buSzTx/>
              <a:buFontTx/>
              <a:buNone/>
              <a:tabLst/>
            </a:pPr>
            <a:r>
              <a:rPr lang="en-US" dirty="0">
                <a:solidFill>
                  <a:srgbClr val="44473D"/>
                </a:solidFill>
              </a:rPr>
              <a:t>i</a:t>
            </a:r>
            <a:r>
              <a:rPr kumimoji="0" lang="en-US" sz="1800" b="0" i="0" u="none" strike="noStrike" cap="none" normalizeH="0" dirty="0" smtClean="0">
                <a:ln>
                  <a:noFill/>
                </a:ln>
                <a:solidFill>
                  <a:srgbClr val="44473D"/>
                </a:solidFill>
                <a:effectLst/>
                <a:latin typeface="Arial" charset="0"/>
              </a:rPr>
              <a:t>f a person is still affiliated with it. </a:t>
            </a:r>
            <a:endParaRPr kumimoji="0" lang="en-US" sz="1800" b="0" i="0" u="none" strike="noStrike" cap="none" normalizeH="0" baseline="0" dirty="0" smtClean="0">
              <a:ln>
                <a:noFill/>
              </a:ln>
              <a:solidFill>
                <a:srgbClr val="44473D"/>
              </a:solidFill>
              <a:effectLst/>
              <a:latin typeface="Arial" charset="0"/>
            </a:endParaRPr>
          </a:p>
        </p:txBody>
      </p:sp>
      <p:grpSp>
        <p:nvGrpSpPr>
          <p:cNvPr id="8" name="Group 26"/>
          <p:cNvGrpSpPr/>
          <p:nvPr/>
        </p:nvGrpSpPr>
        <p:grpSpPr>
          <a:xfrm>
            <a:off x="4592685" y="4999274"/>
            <a:ext cx="457200" cy="369332"/>
            <a:chOff x="4572000" y="2667000"/>
            <a:chExt cx="457200" cy="369332"/>
          </a:xfrm>
        </p:grpSpPr>
        <p:sp>
          <p:nvSpPr>
            <p:cNvPr id="9" name="Oval 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48200" y="2667000"/>
              <a:ext cx="304800" cy="369332"/>
            </a:xfrm>
            <a:prstGeom prst="rect">
              <a:avLst/>
            </a:prstGeom>
            <a:noFill/>
          </p:spPr>
          <p:txBody>
            <a:bodyPr wrap="square" rtlCol="0">
              <a:spAutoFit/>
            </a:bodyPr>
            <a:lstStyle/>
            <a:p>
              <a:r>
                <a:rPr lang="en-US" dirty="0" smtClean="0"/>
                <a:t>2</a:t>
              </a:r>
              <a:endParaRPr lang="en-US" dirty="0"/>
            </a:p>
          </p:txBody>
        </p:sp>
      </p:grpSp>
      <p:sp>
        <p:nvSpPr>
          <p:cNvPr id="7" name="Rectangular Callout 6"/>
          <p:cNvSpPr/>
          <p:nvPr/>
        </p:nvSpPr>
        <p:spPr bwMode="auto">
          <a:xfrm>
            <a:off x="6467763" y="5426364"/>
            <a:ext cx="2514600" cy="762000"/>
          </a:xfrm>
          <a:prstGeom prst="wedgeRectCallout">
            <a:avLst>
              <a:gd name="adj1" fmla="val 32311"/>
              <a:gd name="adj2" fmla="val -351556"/>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b="1" dirty="0" smtClean="0"/>
              <a:t>Create</a:t>
            </a:r>
            <a:r>
              <a:rPr lang="en-US" dirty="0" smtClean="0"/>
              <a:t> the relationship</a:t>
            </a:r>
            <a:endParaRPr lang="en-US" b="1" dirty="0"/>
          </a:p>
        </p:txBody>
      </p:sp>
      <p:grpSp>
        <p:nvGrpSpPr>
          <p:cNvPr id="17" name="Group 26"/>
          <p:cNvGrpSpPr/>
          <p:nvPr/>
        </p:nvGrpSpPr>
        <p:grpSpPr>
          <a:xfrm>
            <a:off x="7964595" y="5183940"/>
            <a:ext cx="457200" cy="369332"/>
            <a:chOff x="4572000" y="2667000"/>
            <a:chExt cx="457200" cy="369332"/>
          </a:xfrm>
        </p:grpSpPr>
        <p:sp>
          <p:nvSpPr>
            <p:cNvPr id="22" name="Oval 2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4648200" y="2667000"/>
              <a:ext cx="304800" cy="369332"/>
            </a:xfrm>
            <a:prstGeom prst="rect">
              <a:avLst/>
            </a:prstGeom>
            <a:noFill/>
          </p:spPr>
          <p:txBody>
            <a:bodyPr wrap="square" rtlCol="0">
              <a:spAutoFit/>
            </a:bodyPr>
            <a:lstStyle/>
            <a:p>
              <a:r>
                <a:rPr lang="en-US" dirty="0" smtClean="0"/>
                <a:t>3</a:t>
              </a:r>
              <a:endParaRPr lang="en-US" dirty="0"/>
            </a:p>
          </p:txBody>
        </p:sp>
      </p:grpSp>
    </p:spTree>
    <p:extLst>
      <p:ext uri="{BB962C8B-B14F-4D97-AF65-F5344CB8AC3E}">
        <p14:creationId xmlns:p14="http://schemas.microsoft.com/office/powerpoint/2010/main" val="38219806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6 at 4.36.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4000"/>
            <a:ext cx="9144000" cy="6348724"/>
          </a:xfrm>
          <a:prstGeom prst="rect">
            <a:avLst/>
          </a:prstGeom>
        </p:spPr>
      </p:pic>
      <p:grpSp>
        <p:nvGrpSpPr>
          <p:cNvPr id="11" name="Group 26"/>
          <p:cNvGrpSpPr/>
          <p:nvPr/>
        </p:nvGrpSpPr>
        <p:grpSpPr>
          <a:xfrm>
            <a:off x="1046480" y="4267200"/>
            <a:ext cx="457200" cy="369332"/>
            <a:chOff x="4572000" y="2667000"/>
            <a:chExt cx="457200" cy="369332"/>
          </a:xfrm>
        </p:grpSpPr>
        <p:sp>
          <p:nvSpPr>
            <p:cNvPr id="12" name="Oval 1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648200" y="2667000"/>
              <a:ext cx="304800" cy="369332"/>
            </a:xfrm>
            <a:prstGeom prst="rect">
              <a:avLst/>
            </a:prstGeom>
            <a:noFill/>
          </p:spPr>
          <p:txBody>
            <a:bodyPr wrap="square" rtlCol="0">
              <a:spAutoFit/>
            </a:bodyPr>
            <a:lstStyle/>
            <a:p>
              <a:r>
                <a:rPr lang="en-US" dirty="0"/>
                <a:t>2</a:t>
              </a:r>
            </a:p>
          </p:txBody>
        </p:sp>
      </p:grpSp>
      <p:sp>
        <p:nvSpPr>
          <p:cNvPr id="14" name="Rectangular Callout 13"/>
          <p:cNvSpPr/>
          <p:nvPr/>
        </p:nvSpPr>
        <p:spPr bwMode="auto">
          <a:xfrm>
            <a:off x="486064" y="3535125"/>
            <a:ext cx="3082636" cy="1464149"/>
          </a:xfrm>
          <a:prstGeom prst="wedgeRectCallout">
            <a:avLst>
              <a:gd name="adj1" fmla="val 51291"/>
              <a:gd name="adj2" fmla="val -158075"/>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defTabSz="914400" fontAlgn="base">
              <a:spcBef>
                <a:spcPct val="0"/>
              </a:spcBef>
              <a:spcAft>
                <a:spcPct val="0"/>
              </a:spcAft>
            </a:pPr>
            <a:r>
              <a:rPr lang="en-US" dirty="0">
                <a:solidFill>
                  <a:srgbClr val="44473D"/>
                </a:solidFill>
                <a:latin typeface="Arial" charset="0"/>
              </a:rPr>
              <a:t>Click and drag </a:t>
            </a:r>
            <a:r>
              <a:rPr lang="en-US" dirty="0" smtClean="0">
                <a:solidFill>
                  <a:srgbClr val="44473D"/>
                </a:solidFill>
                <a:latin typeface="Arial" charset="0"/>
              </a:rPr>
              <a:t>“Pers_ID</a:t>
            </a:r>
            <a:r>
              <a:rPr lang="en-US" dirty="0">
                <a:solidFill>
                  <a:srgbClr val="44473D"/>
                </a:solidFill>
                <a:latin typeface="Arial" charset="0"/>
              </a:rPr>
              <a:t>” </a:t>
            </a:r>
          </a:p>
          <a:p>
            <a:pPr defTabSz="914400" fontAlgn="base">
              <a:spcBef>
                <a:spcPct val="0"/>
              </a:spcBef>
              <a:spcAft>
                <a:spcPct val="0"/>
              </a:spcAft>
            </a:pPr>
            <a:r>
              <a:rPr lang="en-US" dirty="0" smtClean="0">
                <a:solidFill>
                  <a:srgbClr val="44473D"/>
                </a:solidFill>
                <a:latin typeface="Arial" charset="0"/>
              </a:rPr>
              <a:t>in </a:t>
            </a:r>
            <a:r>
              <a:rPr lang="en-US" dirty="0">
                <a:solidFill>
                  <a:srgbClr val="44473D"/>
                </a:solidFill>
                <a:latin typeface="Arial" charset="0"/>
              </a:rPr>
              <a:t>the </a:t>
            </a:r>
            <a:r>
              <a:rPr lang="en-US" dirty="0" smtClean="0">
                <a:solidFill>
                  <a:srgbClr val="44473D"/>
                </a:solidFill>
                <a:latin typeface="Arial" charset="0"/>
              </a:rPr>
              <a:t>Personnel</a:t>
            </a:r>
            <a:endParaRPr lang="en-US" dirty="0">
              <a:solidFill>
                <a:srgbClr val="44473D"/>
              </a:solidFill>
              <a:latin typeface="Arial" charset="0"/>
            </a:endParaRPr>
          </a:p>
          <a:p>
            <a:pPr defTabSz="914400" fontAlgn="base">
              <a:spcBef>
                <a:spcPct val="0"/>
              </a:spcBef>
              <a:spcAft>
                <a:spcPct val="0"/>
              </a:spcAft>
            </a:pPr>
            <a:r>
              <a:rPr lang="en-US" dirty="0" smtClean="0">
                <a:solidFill>
                  <a:srgbClr val="44473D"/>
                </a:solidFill>
                <a:latin typeface="Arial" charset="0"/>
              </a:rPr>
              <a:t>table </a:t>
            </a:r>
            <a:r>
              <a:rPr lang="en-US" dirty="0">
                <a:solidFill>
                  <a:srgbClr val="44473D"/>
                </a:solidFill>
                <a:latin typeface="Arial" charset="0"/>
              </a:rPr>
              <a:t>to </a:t>
            </a:r>
            <a:r>
              <a:rPr lang="en-US" dirty="0" smtClean="0">
                <a:solidFill>
                  <a:srgbClr val="44473D"/>
                </a:solidFill>
                <a:latin typeface="Arial" charset="0"/>
              </a:rPr>
              <a:t>Pers_ID </a:t>
            </a:r>
            <a:r>
              <a:rPr lang="en-US" dirty="0">
                <a:solidFill>
                  <a:srgbClr val="44473D"/>
                </a:solidFill>
                <a:latin typeface="Arial" charset="0"/>
              </a:rPr>
              <a:t>in the </a:t>
            </a:r>
          </a:p>
          <a:p>
            <a:pPr defTabSz="914400" fontAlgn="base">
              <a:spcBef>
                <a:spcPct val="0"/>
              </a:spcBef>
              <a:spcAft>
                <a:spcPct val="0"/>
              </a:spcAft>
            </a:pPr>
            <a:r>
              <a:rPr lang="en-US" dirty="0" smtClean="0">
                <a:solidFill>
                  <a:srgbClr val="44473D"/>
                </a:solidFill>
                <a:latin typeface="Arial" charset="0"/>
              </a:rPr>
              <a:t>Positions </a:t>
            </a:r>
            <a:r>
              <a:rPr lang="en-US" dirty="0">
                <a:solidFill>
                  <a:srgbClr val="44473D"/>
                </a:solidFill>
                <a:latin typeface="Arial" charset="0"/>
              </a:rPr>
              <a:t>Table to create </a:t>
            </a:r>
          </a:p>
          <a:p>
            <a:pPr defTabSz="914400" fontAlgn="base">
              <a:spcBef>
                <a:spcPct val="0"/>
              </a:spcBef>
              <a:spcAft>
                <a:spcPct val="0"/>
              </a:spcAft>
            </a:pPr>
            <a:r>
              <a:rPr lang="en-US" dirty="0" smtClean="0">
                <a:solidFill>
                  <a:srgbClr val="44473D"/>
                </a:solidFill>
                <a:latin typeface="Arial" charset="0"/>
              </a:rPr>
              <a:t>a </a:t>
            </a:r>
            <a:r>
              <a:rPr lang="en-US" dirty="0">
                <a:solidFill>
                  <a:srgbClr val="44473D"/>
                </a:solidFill>
                <a:latin typeface="Arial" charset="0"/>
              </a:rPr>
              <a:t>relationship</a:t>
            </a:r>
            <a:endParaRPr kumimoji="0" lang="en-US" sz="1800" b="0" i="0" u="none" strike="noStrike" cap="none" normalizeH="0" baseline="0" dirty="0" smtClean="0">
              <a:ln>
                <a:noFill/>
              </a:ln>
              <a:solidFill>
                <a:srgbClr val="44473D"/>
              </a:solidFill>
              <a:effectLst/>
              <a:latin typeface="Arial" charset="0"/>
            </a:endParaRPr>
          </a:p>
        </p:txBody>
      </p:sp>
      <p:sp>
        <p:nvSpPr>
          <p:cNvPr id="18" name="Right Arrow 17"/>
          <p:cNvSpPr/>
          <p:nvPr/>
        </p:nvSpPr>
        <p:spPr bwMode="auto">
          <a:xfrm rot="11226059" flipH="1">
            <a:off x="4269618" y="1706385"/>
            <a:ext cx="878484" cy="333375"/>
          </a:xfrm>
          <a:prstGeom prst="rightArrow">
            <a:avLst>
              <a:gd name="adj1" fmla="val 54783"/>
              <a:gd name="adj2" fmla="val 52997"/>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4473D"/>
              </a:solidFill>
              <a:effectLst/>
              <a:latin typeface="Arial" charset="0"/>
            </a:endParaRPr>
          </a:p>
        </p:txBody>
      </p:sp>
      <p:pic>
        <p:nvPicPr>
          <p:cNvPr id="5" name="Picture 4" descr="Screen Shot 2014-06-12 at 3.13.0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7090" y="2405010"/>
            <a:ext cx="3676910" cy="2594264"/>
          </a:xfrm>
          <a:prstGeom prst="rect">
            <a:avLst/>
          </a:prstGeom>
        </p:spPr>
      </p:pic>
      <p:sp>
        <p:nvSpPr>
          <p:cNvPr id="15" name="Rectangular Callout 14"/>
          <p:cNvSpPr/>
          <p:nvPr/>
        </p:nvSpPr>
        <p:spPr bwMode="auto">
          <a:xfrm>
            <a:off x="1841690" y="5541818"/>
            <a:ext cx="4267200" cy="838200"/>
          </a:xfrm>
          <a:prstGeom prst="wedgeRectCallout">
            <a:avLst>
              <a:gd name="adj1" fmla="val 38943"/>
              <a:gd name="adj2" fmla="val -221654"/>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We want to “enforce</a:t>
            </a:r>
            <a:r>
              <a:rPr kumimoji="0" lang="en-US" sz="1800" b="0" i="0" u="none" strike="noStrike" cap="none" normalizeH="0" dirty="0" smtClean="0">
                <a:ln>
                  <a:noFill/>
                </a:ln>
                <a:solidFill>
                  <a:srgbClr val="44473D"/>
                </a:solidFill>
                <a:effectLst/>
                <a:latin typeface="Arial" charset="0"/>
              </a:rPr>
              <a:t> referential integrity”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so that an institution cannot be deleted </a:t>
            </a:r>
          </a:p>
          <a:p>
            <a:pPr marL="0" marR="0" indent="0" algn="l" defTabSz="914400" rtl="0" eaLnBrk="1" fontAlgn="base" latinLnBrk="0" hangingPunct="1">
              <a:lnSpc>
                <a:spcPct val="100000"/>
              </a:lnSpc>
              <a:spcBef>
                <a:spcPct val="0"/>
              </a:spcBef>
              <a:spcAft>
                <a:spcPct val="0"/>
              </a:spcAft>
              <a:buClrTx/>
              <a:buSzTx/>
              <a:buFontTx/>
              <a:buNone/>
              <a:tabLst/>
            </a:pPr>
            <a:r>
              <a:rPr lang="en-US" dirty="0">
                <a:solidFill>
                  <a:srgbClr val="44473D"/>
                </a:solidFill>
              </a:rPr>
              <a:t>i</a:t>
            </a:r>
            <a:r>
              <a:rPr kumimoji="0" lang="en-US" sz="1800" b="0" i="0" u="none" strike="noStrike" cap="none" normalizeH="0" dirty="0" smtClean="0">
                <a:ln>
                  <a:noFill/>
                </a:ln>
                <a:solidFill>
                  <a:srgbClr val="44473D"/>
                </a:solidFill>
                <a:effectLst/>
                <a:latin typeface="Arial" charset="0"/>
              </a:rPr>
              <a:t>f a person is still affiliated with it. </a:t>
            </a:r>
            <a:endParaRPr kumimoji="0" lang="en-US" sz="1800" b="0" i="0" u="none" strike="noStrike" cap="none" normalizeH="0" baseline="0" dirty="0" smtClean="0">
              <a:ln>
                <a:noFill/>
              </a:ln>
              <a:solidFill>
                <a:srgbClr val="44473D"/>
              </a:solidFill>
              <a:effectLst/>
              <a:latin typeface="Arial" charset="0"/>
            </a:endParaRPr>
          </a:p>
        </p:txBody>
      </p:sp>
      <p:grpSp>
        <p:nvGrpSpPr>
          <p:cNvPr id="19" name="Group 26"/>
          <p:cNvGrpSpPr/>
          <p:nvPr/>
        </p:nvGrpSpPr>
        <p:grpSpPr>
          <a:xfrm>
            <a:off x="2636019" y="2990273"/>
            <a:ext cx="457200" cy="369332"/>
            <a:chOff x="4572000" y="2667000"/>
            <a:chExt cx="457200" cy="369332"/>
          </a:xfrm>
        </p:grpSpPr>
        <p:sp>
          <p:nvSpPr>
            <p:cNvPr id="20" name="Oval 19"/>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648200" y="2667000"/>
              <a:ext cx="304800" cy="369332"/>
            </a:xfrm>
            <a:prstGeom prst="rect">
              <a:avLst/>
            </a:prstGeom>
            <a:noFill/>
          </p:spPr>
          <p:txBody>
            <a:bodyPr wrap="square" rtlCol="0">
              <a:spAutoFit/>
            </a:bodyPr>
            <a:lstStyle/>
            <a:p>
              <a:r>
                <a:rPr lang="en-US" dirty="0"/>
                <a:t>1</a:t>
              </a:r>
            </a:p>
          </p:txBody>
        </p:sp>
      </p:grpSp>
      <p:grpSp>
        <p:nvGrpSpPr>
          <p:cNvPr id="8" name="Group 26"/>
          <p:cNvGrpSpPr/>
          <p:nvPr/>
        </p:nvGrpSpPr>
        <p:grpSpPr>
          <a:xfrm>
            <a:off x="4821285" y="4999274"/>
            <a:ext cx="457200" cy="369332"/>
            <a:chOff x="4572000" y="2667000"/>
            <a:chExt cx="457200" cy="369332"/>
          </a:xfrm>
        </p:grpSpPr>
        <p:sp>
          <p:nvSpPr>
            <p:cNvPr id="9" name="Oval 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48200" y="2667000"/>
              <a:ext cx="304800" cy="369332"/>
            </a:xfrm>
            <a:prstGeom prst="rect">
              <a:avLst/>
            </a:prstGeom>
            <a:noFill/>
          </p:spPr>
          <p:txBody>
            <a:bodyPr wrap="square" rtlCol="0">
              <a:spAutoFit/>
            </a:bodyPr>
            <a:lstStyle/>
            <a:p>
              <a:r>
                <a:rPr lang="en-US" dirty="0" smtClean="0"/>
                <a:t>2</a:t>
              </a:r>
              <a:endParaRPr lang="en-US" dirty="0"/>
            </a:p>
          </p:txBody>
        </p:sp>
      </p:grpSp>
      <p:sp>
        <p:nvSpPr>
          <p:cNvPr id="7" name="Rectangular Callout 6"/>
          <p:cNvSpPr/>
          <p:nvPr/>
        </p:nvSpPr>
        <p:spPr bwMode="auto">
          <a:xfrm>
            <a:off x="6467763" y="5426364"/>
            <a:ext cx="2514600" cy="762000"/>
          </a:xfrm>
          <a:prstGeom prst="wedgeRectCallout">
            <a:avLst>
              <a:gd name="adj1" fmla="val 25546"/>
              <a:gd name="adj2" fmla="val -354532"/>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b="1" dirty="0" smtClean="0"/>
              <a:t>Create</a:t>
            </a:r>
            <a:r>
              <a:rPr lang="en-US" dirty="0" smtClean="0"/>
              <a:t> the relationship</a:t>
            </a:r>
            <a:endParaRPr lang="en-US" b="1" dirty="0" smtClean="0"/>
          </a:p>
          <a:p>
            <a:r>
              <a:rPr lang="en-US" dirty="0" smtClean="0"/>
              <a:t>and close the window</a:t>
            </a:r>
            <a:endParaRPr lang="en-US" dirty="0"/>
          </a:p>
        </p:txBody>
      </p:sp>
      <p:grpSp>
        <p:nvGrpSpPr>
          <p:cNvPr id="17" name="Group 26"/>
          <p:cNvGrpSpPr/>
          <p:nvPr/>
        </p:nvGrpSpPr>
        <p:grpSpPr>
          <a:xfrm>
            <a:off x="8043973" y="4974829"/>
            <a:ext cx="457200" cy="369332"/>
            <a:chOff x="4572000" y="2667000"/>
            <a:chExt cx="457200" cy="369332"/>
          </a:xfrm>
        </p:grpSpPr>
        <p:sp>
          <p:nvSpPr>
            <p:cNvPr id="22" name="Oval 2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extBox 22"/>
            <p:cNvSpPr txBox="1"/>
            <p:nvPr/>
          </p:nvSpPr>
          <p:spPr>
            <a:xfrm>
              <a:off x="4648200" y="2667000"/>
              <a:ext cx="304800" cy="369332"/>
            </a:xfrm>
            <a:prstGeom prst="rect">
              <a:avLst/>
            </a:prstGeom>
            <a:noFill/>
          </p:spPr>
          <p:txBody>
            <a:bodyPr wrap="square" rtlCol="0">
              <a:spAutoFit/>
            </a:bodyPr>
            <a:lstStyle/>
            <a:p>
              <a:r>
                <a:rPr lang="en-US" dirty="0" smtClean="0"/>
                <a:t>3</a:t>
              </a:r>
              <a:endParaRPr lang="en-US" dirty="0"/>
            </a:p>
          </p:txBody>
        </p:sp>
      </p:grpSp>
    </p:spTree>
    <p:extLst>
      <p:ext uri="{BB962C8B-B14F-4D97-AF65-F5344CB8AC3E}">
        <p14:creationId xmlns:p14="http://schemas.microsoft.com/office/powerpoint/2010/main" val="836333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08-13 at 12.27.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29290"/>
            <a:ext cx="9144000" cy="4804475"/>
          </a:xfrm>
          <a:prstGeom prst="rect">
            <a:avLst/>
          </a:prstGeom>
        </p:spPr>
      </p:pic>
      <p:sp>
        <p:nvSpPr>
          <p:cNvPr id="2" name="Title 1"/>
          <p:cNvSpPr>
            <a:spLocks noGrp="1"/>
          </p:cNvSpPr>
          <p:nvPr>
            <p:ph type="title"/>
          </p:nvPr>
        </p:nvSpPr>
        <p:spPr/>
        <p:txBody>
          <a:bodyPr/>
          <a:lstStyle/>
          <a:p>
            <a:r>
              <a:rPr lang="en-US" dirty="0" smtClean="0">
                <a:latin typeface="Helvetica"/>
                <a:cs typeface="Helvetica"/>
              </a:rPr>
              <a:t>Querying Access Database</a:t>
            </a:r>
            <a:endParaRPr lang="en-US" dirty="0">
              <a:latin typeface="Helvetica"/>
              <a:cs typeface="Helvetica"/>
            </a:endParaRPr>
          </a:p>
        </p:txBody>
      </p:sp>
      <p:sp>
        <p:nvSpPr>
          <p:cNvPr id="3" name="Content Placeholder 2"/>
          <p:cNvSpPr>
            <a:spLocks noGrp="1"/>
          </p:cNvSpPr>
          <p:nvPr>
            <p:ph idx="1"/>
          </p:nvPr>
        </p:nvSpPr>
        <p:spPr>
          <a:xfrm>
            <a:off x="914400" y="1179193"/>
            <a:ext cx="8229600" cy="750097"/>
          </a:xfrm>
        </p:spPr>
        <p:txBody>
          <a:bodyPr/>
          <a:lstStyle/>
          <a:p>
            <a:pPr marL="0" indent="0">
              <a:buNone/>
            </a:pPr>
            <a:r>
              <a:rPr lang="en-US" dirty="0" smtClean="0"/>
              <a:t>Open the database:  </a:t>
            </a:r>
            <a:r>
              <a:rPr lang="en-US" b="1" dirty="0" smtClean="0">
                <a:solidFill>
                  <a:srgbClr val="FF0000"/>
                </a:solidFill>
              </a:rPr>
              <a:t>welldata.accdb</a:t>
            </a:r>
          </a:p>
          <a:p>
            <a:endParaRPr lang="en-US" dirty="0"/>
          </a:p>
        </p:txBody>
      </p:sp>
      <p:sp>
        <p:nvSpPr>
          <p:cNvPr id="5" name="Down Arrow 4"/>
          <p:cNvSpPr/>
          <p:nvPr/>
        </p:nvSpPr>
        <p:spPr>
          <a:xfrm rot="5400000">
            <a:off x="1083611" y="2380183"/>
            <a:ext cx="542290" cy="1092057"/>
          </a:xfrm>
          <a:prstGeom prst="downArrow">
            <a:avLst/>
          </a:prstGeom>
          <a:solidFill>
            <a:srgbClr val="BBE0E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05380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View the Welldata Database</a:t>
            </a:r>
            <a:endParaRPr lang="en-US" dirty="0">
              <a:latin typeface="Helvetica"/>
              <a:cs typeface="Helvetica"/>
            </a:endParaRPr>
          </a:p>
        </p:txBody>
      </p:sp>
      <p:pic>
        <p:nvPicPr>
          <p:cNvPr id="5" name="Picture 4" descr="Screen Shot 2014-09-15 at 3.42.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066800"/>
            <a:ext cx="8391889" cy="5279930"/>
          </a:xfrm>
          <a:prstGeom prst="rect">
            <a:avLst/>
          </a:prstGeom>
        </p:spPr>
      </p:pic>
    </p:spTree>
    <p:extLst>
      <p:ext uri="{BB962C8B-B14F-4D97-AF65-F5344CB8AC3E}">
        <p14:creationId xmlns:p14="http://schemas.microsoft.com/office/powerpoint/2010/main" val="14251700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Queries and Views</a:t>
            </a:r>
            <a:endParaRPr lang="en-US" dirty="0">
              <a:latin typeface="Helvetica"/>
              <a:cs typeface="Helvetica"/>
            </a:endParaRPr>
          </a:p>
        </p:txBody>
      </p:sp>
      <p:sp>
        <p:nvSpPr>
          <p:cNvPr id="3" name="Content Placeholder 2"/>
          <p:cNvSpPr>
            <a:spLocks noGrp="1"/>
          </p:cNvSpPr>
          <p:nvPr>
            <p:ph idx="1"/>
          </p:nvPr>
        </p:nvSpPr>
        <p:spPr>
          <a:xfrm>
            <a:off x="457200" y="1295400"/>
            <a:ext cx="8229600" cy="4525963"/>
          </a:xfrm>
        </p:spPr>
        <p:txBody>
          <a:bodyPr/>
          <a:lstStyle/>
          <a:p>
            <a:r>
              <a:rPr lang="en-US" dirty="0" smtClean="0"/>
              <a:t>Views (called Queries in Access)</a:t>
            </a:r>
          </a:p>
          <a:p>
            <a:pPr lvl="1"/>
            <a:r>
              <a:rPr lang="en-US" dirty="0" smtClean="0"/>
              <a:t> to transform data from different tables into one</a:t>
            </a:r>
          </a:p>
          <a:p>
            <a:pPr lvl="1"/>
            <a:r>
              <a:rPr lang="en-US" dirty="0" smtClean="0"/>
              <a:t> to query information from the database</a:t>
            </a:r>
          </a:p>
          <a:p>
            <a:pPr marL="914400" lvl="2" indent="0">
              <a:buNone/>
            </a:pPr>
            <a:r>
              <a:rPr lang="en-US" dirty="0" smtClean="0"/>
              <a:t>	Such as selecting subsets of data</a:t>
            </a:r>
          </a:p>
          <a:p>
            <a:pPr lvl="1"/>
            <a:r>
              <a:rPr lang="en-US" dirty="0" smtClean="0"/>
              <a:t>create calculated values</a:t>
            </a:r>
          </a:p>
          <a:p>
            <a:pPr lvl="1"/>
            <a:r>
              <a:rPr lang="en-US" dirty="0" smtClean="0"/>
              <a:t>export views</a:t>
            </a:r>
          </a:p>
        </p:txBody>
      </p:sp>
    </p:spTree>
    <p:extLst>
      <p:ext uri="{BB962C8B-B14F-4D97-AF65-F5344CB8AC3E}">
        <p14:creationId xmlns:p14="http://schemas.microsoft.com/office/powerpoint/2010/main" val="5041889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9-15 at 3.26.3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62835"/>
            <a:ext cx="9144000" cy="4896255"/>
          </a:xfrm>
          <a:prstGeom prst="rect">
            <a:avLst/>
          </a:prstGeom>
        </p:spPr>
      </p:pic>
      <p:sp>
        <p:nvSpPr>
          <p:cNvPr id="2" name="Title 1"/>
          <p:cNvSpPr>
            <a:spLocks noGrp="1"/>
          </p:cNvSpPr>
          <p:nvPr>
            <p:ph type="title"/>
          </p:nvPr>
        </p:nvSpPr>
        <p:spPr/>
        <p:txBody>
          <a:bodyPr/>
          <a:lstStyle/>
          <a:p>
            <a:r>
              <a:rPr lang="en-US" sz="3200" dirty="0" smtClean="0">
                <a:latin typeface="Helvetica"/>
                <a:cs typeface="Helvetica"/>
              </a:rPr>
              <a:t>Create a query to show all the data at once</a:t>
            </a:r>
            <a:endParaRPr lang="en-US" sz="3200" dirty="0">
              <a:latin typeface="Helvetica"/>
              <a:cs typeface="Helvetica"/>
            </a:endParaRPr>
          </a:p>
        </p:txBody>
      </p:sp>
      <p:sp>
        <p:nvSpPr>
          <p:cNvPr id="5" name="Rectangular Callout 4"/>
          <p:cNvSpPr/>
          <p:nvPr/>
        </p:nvSpPr>
        <p:spPr bwMode="auto">
          <a:xfrm>
            <a:off x="3784203" y="3909699"/>
            <a:ext cx="2870029" cy="728548"/>
          </a:xfrm>
          <a:prstGeom prst="wedgeRectCallout">
            <a:avLst>
              <a:gd name="adj1" fmla="val -104662"/>
              <a:gd name="adj2" fmla="val -310083"/>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Select the Query Wizard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from the Create tab</a:t>
            </a:r>
          </a:p>
        </p:txBody>
      </p:sp>
    </p:spTree>
    <p:extLst>
      <p:ext uri="{BB962C8B-B14F-4D97-AF65-F5344CB8AC3E}">
        <p14:creationId xmlns:p14="http://schemas.microsoft.com/office/powerpoint/2010/main" val="24808538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9-15 at 3.55.0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600" y="1155700"/>
            <a:ext cx="6134100" cy="4533900"/>
          </a:xfrm>
          <a:prstGeom prst="rect">
            <a:avLst/>
          </a:prstGeom>
        </p:spPr>
      </p:pic>
      <p:sp>
        <p:nvSpPr>
          <p:cNvPr id="5" name="Rectangular Callout 4"/>
          <p:cNvSpPr/>
          <p:nvPr/>
        </p:nvSpPr>
        <p:spPr bwMode="auto">
          <a:xfrm>
            <a:off x="4051746" y="727979"/>
            <a:ext cx="4572000" cy="1219200"/>
          </a:xfrm>
          <a:prstGeom prst="wedgeRectCallout">
            <a:avLst>
              <a:gd name="adj1" fmla="val -51878"/>
              <a:gd name="adj2" fmla="val 111753"/>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Sequentially</a:t>
            </a:r>
            <a:r>
              <a:rPr kumimoji="0" lang="en-US" sz="1800" b="0" i="0" u="none" strike="noStrike" cap="none" normalizeH="0" dirty="0" smtClean="0">
                <a:ln>
                  <a:noFill/>
                </a:ln>
                <a:solidFill>
                  <a:srgbClr val="44473D"/>
                </a:solidFill>
                <a:effectLst/>
                <a:latin typeface="Arial" charset="0"/>
              </a:rPr>
              <a:t> go through the tables and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select the fields you want to display from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each table. Start with </a:t>
            </a:r>
            <a:r>
              <a:rPr kumimoji="0" lang="en-US" sz="1800" i="0" u="none" strike="noStrike" cap="none" normalizeH="0" dirty="0" smtClean="0">
                <a:ln>
                  <a:noFill/>
                </a:ln>
                <a:solidFill>
                  <a:srgbClr val="44473D"/>
                </a:solidFill>
                <a:effectLst/>
                <a:latin typeface="Arial" charset="0"/>
              </a:rPr>
              <a:t>table </a:t>
            </a:r>
            <a:r>
              <a:rPr kumimoji="0" lang="en-US" sz="1800" b="1" i="0" u="none" strike="noStrike" cap="none" normalizeH="0" dirty="0" smtClean="0">
                <a:ln>
                  <a:noFill/>
                </a:ln>
                <a:solidFill>
                  <a:srgbClr val="44473D"/>
                </a:solidFill>
                <a:effectLst/>
                <a:latin typeface="Arial" charset="0"/>
              </a:rPr>
              <a:t>Collection.</a:t>
            </a:r>
            <a:endParaRPr kumimoji="0" lang="en-US" sz="1800" i="0" u="none" strike="noStrike" cap="none" normalizeH="0" dirty="0" smtClean="0">
              <a:ln>
                <a:noFill/>
              </a:ln>
              <a:solidFill>
                <a:srgbClr val="44473D"/>
              </a:solidFill>
              <a:effectLst/>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44473D"/>
              </a:solidFill>
              <a:effectLst/>
              <a:latin typeface="Arial" charset="0"/>
            </a:endParaRPr>
          </a:p>
        </p:txBody>
      </p:sp>
      <p:pic>
        <p:nvPicPr>
          <p:cNvPr id="4" name="Picture 3" descr="Screen Shot 2014-09-15 at 3.56.0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3200" y="1168400"/>
            <a:ext cx="6184900" cy="4521200"/>
          </a:xfrm>
          <a:prstGeom prst="rect">
            <a:avLst/>
          </a:prstGeom>
        </p:spPr>
      </p:pic>
      <p:pic>
        <p:nvPicPr>
          <p:cNvPr id="9" name="Picture 8" descr="Screen Shot 2014-09-15 at 3.57.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8600" y="1143000"/>
            <a:ext cx="6134100" cy="4572000"/>
          </a:xfrm>
          <a:prstGeom prst="rect">
            <a:avLst/>
          </a:prstGeom>
        </p:spPr>
      </p:pic>
      <p:pic>
        <p:nvPicPr>
          <p:cNvPr id="10" name="Picture 9" descr="Screen Shot 2014-09-15 at 3.58.19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1300" y="1168400"/>
            <a:ext cx="6121400" cy="4521200"/>
          </a:xfrm>
          <a:prstGeom prst="rect">
            <a:avLst/>
          </a:prstGeom>
        </p:spPr>
      </p:pic>
      <p:pic>
        <p:nvPicPr>
          <p:cNvPr id="11" name="Picture 10" descr="Screen Shot 2014-09-15 at 4.00.14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5900" y="1143000"/>
            <a:ext cx="6159500" cy="4572000"/>
          </a:xfrm>
          <a:prstGeom prst="rect">
            <a:avLst/>
          </a:prstGeom>
        </p:spPr>
      </p:pic>
    </p:spTree>
    <p:extLst>
      <p:ext uri="{BB962C8B-B14F-4D97-AF65-F5344CB8AC3E}">
        <p14:creationId xmlns:p14="http://schemas.microsoft.com/office/powerpoint/2010/main" val="137292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9-15 at 4.01.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600" y="1143000"/>
            <a:ext cx="6146800" cy="4572000"/>
          </a:xfrm>
          <a:prstGeom prst="rect">
            <a:avLst/>
          </a:prstGeom>
        </p:spPr>
      </p:pic>
      <p:sp>
        <p:nvSpPr>
          <p:cNvPr id="5" name="Rectangular Callout 4"/>
          <p:cNvSpPr/>
          <p:nvPr/>
        </p:nvSpPr>
        <p:spPr bwMode="auto">
          <a:xfrm>
            <a:off x="5739417" y="1154255"/>
            <a:ext cx="2971800" cy="681038"/>
          </a:xfrm>
          <a:prstGeom prst="wedgeRectCallout">
            <a:avLst>
              <a:gd name="adj1" fmla="val -77876"/>
              <a:gd name="adj2" fmla="val 61016"/>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Give the query a name.</a:t>
            </a:r>
            <a:endParaRPr kumimoji="0" lang="en-US" sz="1800" b="0" i="0" u="none" strike="noStrike" cap="none" normalizeH="0" dirty="0" smtClean="0">
              <a:ln>
                <a:noFill/>
              </a:ln>
              <a:solidFill>
                <a:srgbClr val="44473D"/>
              </a:solidFill>
              <a:effectLst/>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44473D"/>
              </a:solidFill>
              <a:effectLst/>
              <a:latin typeface="Arial" charset="0"/>
            </a:endParaRPr>
          </a:p>
        </p:txBody>
      </p:sp>
    </p:spTree>
    <p:extLst>
      <p:ext uri="{BB962C8B-B14F-4D97-AF65-F5344CB8AC3E}">
        <p14:creationId xmlns:p14="http://schemas.microsoft.com/office/powerpoint/2010/main" val="26824059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626"/>
            <a:ext cx="8229600" cy="985355"/>
          </a:xfrm>
        </p:spPr>
        <p:txBody>
          <a:bodyPr/>
          <a:lstStyle/>
          <a:p>
            <a:r>
              <a:rPr lang="en-US" dirty="0" smtClean="0">
                <a:latin typeface="Helvetica"/>
                <a:cs typeface="Helvetica"/>
              </a:rPr>
              <a:t>Query Result</a:t>
            </a:r>
            <a:endParaRPr lang="en-US" dirty="0">
              <a:latin typeface="Helvetica"/>
              <a:cs typeface="Helvetica"/>
            </a:endParaRPr>
          </a:p>
        </p:txBody>
      </p:sp>
      <p:pic>
        <p:nvPicPr>
          <p:cNvPr id="5" name="Picture 4" descr="Screen Shot 2014-09-15 at 4.43.5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90600"/>
            <a:ext cx="9144000" cy="5149236"/>
          </a:xfrm>
          <a:prstGeom prst="rect">
            <a:avLst/>
          </a:prstGeom>
        </p:spPr>
      </p:pic>
    </p:spTree>
    <p:extLst>
      <p:ext uri="{BB962C8B-B14F-4D97-AF65-F5344CB8AC3E}">
        <p14:creationId xmlns:p14="http://schemas.microsoft.com/office/powerpoint/2010/main" val="3275697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smtClean="0">
                <a:latin typeface="Helvetica"/>
                <a:cs typeface="Helvetica"/>
              </a:rPr>
              <a:t>Today’s Roadmap</a:t>
            </a:r>
          </a:p>
        </p:txBody>
      </p:sp>
      <p:sp>
        <p:nvSpPr>
          <p:cNvPr id="15363" name="Content Placeholder 2"/>
          <p:cNvSpPr>
            <a:spLocks noGrp="1"/>
          </p:cNvSpPr>
          <p:nvPr>
            <p:ph idx="1"/>
          </p:nvPr>
        </p:nvSpPr>
        <p:spPr>
          <a:xfrm>
            <a:off x="332509" y="1593272"/>
            <a:ext cx="4461164" cy="4114801"/>
          </a:xfrm>
        </p:spPr>
        <p:txBody>
          <a:bodyPr/>
          <a:lstStyle/>
          <a:p>
            <a:r>
              <a:rPr lang="en-US" sz="2400" dirty="0" smtClean="0"/>
              <a:t>Quick Database Review</a:t>
            </a:r>
          </a:p>
          <a:p>
            <a:r>
              <a:rPr lang="en-US" sz="2400" dirty="0" smtClean="0">
                <a:latin typeface="Helvetica" pitchFamily="-112" charset="0"/>
              </a:rPr>
              <a:t>Create a Database in MS Access</a:t>
            </a:r>
          </a:p>
          <a:p>
            <a:r>
              <a:rPr lang="en-US" sz="2400" dirty="0" smtClean="0">
                <a:latin typeface="Helvetica" pitchFamily="-112" charset="0"/>
              </a:rPr>
              <a:t>Query a Database, selecting records</a:t>
            </a:r>
          </a:p>
          <a:p>
            <a:r>
              <a:rPr lang="en-US" sz="2400" dirty="0" smtClean="0">
                <a:latin typeface="Helvetica" pitchFamily="-112" charset="0"/>
              </a:rPr>
              <a:t>Exporting Queries</a:t>
            </a:r>
          </a:p>
          <a:p>
            <a:r>
              <a:rPr lang="en-US" sz="2400" dirty="0" smtClean="0">
                <a:latin typeface="Helvetica" pitchFamily="-112" charset="0"/>
              </a:rPr>
              <a:t>Importing Queries (SAS, SPSS, Stata, Excel)</a:t>
            </a:r>
          </a:p>
          <a:p>
            <a:endParaRPr lang="en-US" sz="2400" dirty="0" smtClean="0">
              <a:latin typeface="Helvetica" pitchFamily="-112"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461221"/>
            <a:ext cx="3810000" cy="3686175"/>
          </a:xfrm>
          <a:prstGeom prst="rect">
            <a:avLst/>
          </a:prstGeom>
        </p:spPr>
      </p:pic>
    </p:spTree>
    <p:extLst>
      <p:ext uri="{BB962C8B-B14F-4D97-AF65-F5344CB8AC3E}">
        <p14:creationId xmlns:p14="http://schemas.microsoft.com/office/powerpoint/2010/main" val="12615188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Shot 2014-09-15 at 4.45.1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51" y="1066800"/>
            <a:ext cx="8751455" cy="5666509"/>
          </a:xfrm>
          <a:prstGeom prst="rect">
            <a:avLst/>
          </a:prstGeom>
        </p:spPr>
      </p:pic>
      <p:sp>
        <p:nvSpPr>
          <p:cNvPr id="2" name="Title 1"/>
          <p:cNvSpPr>
            <a:spLocks noGrp="1"/>
          </p:cNvSpPr>
          <p:nvPr>
            <p:ph type="title"/>
          </p:nvPr>
        </p:nvSpPr>
        <p:spPr/>
        <p:txBody>
          <a:bodyPr/>
          <a:lstStyle/>
          <a:p>
            <a:r>
              <a:rPr lang="en-US" sz="4000" dirty="0" smtClean="0">
                <a:latin typeface="Helvetica"/>
                <a:cs typeface="Helvetica"/>
              </a:rPr>
              <a:t>Exporting the Query as Excel File</a:t>
            </a:r>
            <a:endParaRPr lang="en-US" sz="4000" dirty="0">
              <a:latin typeface="Helvetica"/>
              <a:cs typeface="Helvetica"/>
            </a:endParaRPr>
          </a:p>
        </p:txBody>
      </p:sp>
      <p:sp>
        <p:nvSpPr>
          <p:cNvPr id="5" name="Rectangular Callout 4"/>
          <p:cNvSpPr/>
          <p:nvPr/>
        </p:nvSpPr>
        <p:spPr bwMode="auto">
          <a:xfrm>
            <a:off x="5126709" y="2235719"/>
            <a:ext cx="3207923" cy="928203"/>
          </a:xfrm>
          <a:prstGeom prst="wedgeRectCallout">
            <a:avLst>
              <a:gd name="adj1" fmla="val -105318"/>
              <a:gd name="adj2" fmla="val -86763"/>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On the External</a:t>
            </a:r>
            <a:r>
              <a:rPr kumimoji="0" lang="en-US" sz="1800" b="0" i="0" u="none" strike="noStrike" cap="none" normalizeH="0" dirty="0" smtClean="0">
                <a:ln>
                  <a:noFill/>
                </a:ln>
                <a:solidFill>
                  <a:srgbClr val="44473D"/>
                </a:solidFill>
                <a:effectLst/>
                <a:latin typeface="Arial" charset="0"/>
              </a:rPr>
              <a:t> Data tab, </a:t>
            </a: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latin typeface="Arial" charset="0"/>
              </a:rPr>
              <a:t>Choose Excel (Export)</a:t>
            </a:r>
            <a:endParaRPr kumimoji="0" lang="en-US" sz="1800" b="0" i="0" u="none" strike="noStrike" cap="none" normalizeH="0" dirty="0" smtClean="0">
              <a:ln>
                <a:noFill/>
              </a:ln>
              <a:solidFill>
                <a:srgbClr val="44473D"/>
              </a:solidFill>
              <a:effectLst/>
              <a:latin typeface="Arial" charset="0"/>
            </a:endParaRPr>
          </a:p>
        </p:txBody>
      </p:sp>
      <p:pic>
        <p:nvPicPr>
          <p:cNvPr id="9" name="Picture 8" descr="Screen Shot 2014-09-15 at 4.07.2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3910" y="1924807"/>
            <a:ext cx="5580722" cy="4116436"/>
          </a:xfrm>
          <a:prstGeom prst="rect">
            <a:avLst/>
          </a:prstGeom>
        </p:spPr>
      </p:pic>
      <p:sp>
        <p:nvSpPr>
          <p:cNvPr id="7" name="Rectangular Callout 6"/>
          <p:cNvSpPr/>
          <p:nvPr/>
        </p:nvSpPr>
        <p:spPr bwMode="auto">
          <a:xfrm>
            <a:off x="6535801" y="4598527"/>
            <a:ext cx="1594719" cy="762000"/>
          </a:xfrm>
          <a:prstGeom prst="wedgeRectCallout">
            <a:avLst>
              <a:gd name="adj1" fmla="val 20586"/>
              <a:gd name="adj2" fmla="val -42006"/>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r>
              <a:rPr lang="en-US" dirty="0" smtClean="0"/>
              <a:t>Save the file</a:t>
            </a:r>
            <a:endParaRPr lang="en-US" dirty="0"/>
          </a:p>
        </p:txBody>
      </p:sp>
    </p:spTree>
    <p:extLst>
      <p:ext uri="{BB962C8B-B14F-4D97-AF65-F5344CB8AC3E}">
        <p14:creationId xmlns:p14="http://schemas.microsoft.com/office/powerpoint/2010/main" val="56661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creen Shot 2014-09-15 at 4.46.5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16" y="1066800"/>
            <a:ext cx="9048084" cy="5652655"/>
          </a:xfrm>
          <a:prstGeom prst="rect">
            <a:avLst/>
          </a:prstGeom>
        </p:spPr>
      </p:pic>
      <p:sp>
        <p:nvSpPr>
          <p:cNvPr id="2" name="Title 1"/>
          <p:cNvSpPr>
            <a:spLocks noGrp="1"/>
          </p:cNvSpPr>
          <p:nvPr>
            <p:ph type="title"/>
          </p:nvPr>
        </p:nvSpPr>
        <p:spPr/>
        <p:txBody>
          <a:bodyPr/>
          <a:lstStyle/>
          <a:p>
            <a:r>
              <a:rPr lang="en-US" dirty="0" smtClean="0">
                <a:latin typeface="Helvetica"/>
                <a:cs typeface="Helvetica"/>
              </a:rPr>
              <a:t>Changing Query</a:t>
            </a:r>
            <a:endParaRPr lang="en-US" dirty="0">
              <a:latin typeface="Helvetica"/>
              <a:cs typeface="Helvetica"/>
            </a:endParaRPr>
          </a:p>
        </p:txBody>
      </p:sp>
      <p:sp>
        <p:nvSpPr>
          <p:cNvPr id="5" name="Rectangular Callout 4"/>
          <p:cNvSpPr/>
          <p:nvPr/>
        </p:nvSpPr>
        <p:spPr bwMode="auto">
          <a:xfrm>
            <a:off x="990600" y="3581479"/>
            <a:ext cx="3810000" cy="1143000"/>
          </a:xfrm>
          <a:prstGeom prst="wedgeRectCallout">
            <a:avLst>
              <a:gd name="adj1" fmla="val -63985"/>
              <a:gd name="adj2" fmla="val -207355"/>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Select “Design View” instead</a:t>
            </a:r>
            <a:r>
              <a:rPr kumimoji="0" lang="en-US" sz="1800" b="0" i="0" u="none" strike="noStrike" cap="none" normalizeH="0" dirty="0" smtClean="0">
                <a:ln>
                  <a:noFill/>
                </a:ln>
                <a:solidFill>
                  <a:srgbClr val="44473D"/>
                </a:solidFill>
                <a:effectLst/>
                <a:latin typeface="Arial" charset="0"/>
              </a:rPr>
              <a:t> of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a:t>
            </a:r>
            <a:r>
              <a:rPr lang="en-US" dirty="0" smtClean="0">
                <a:solidFill>
                  <a:srgbClr val="44473D"/>
                </a:solidFill>
              </a:rPr>
              <a:t>Dataset</a:t>
            </a:r>
            <a:r>
              <a:rPr kumimoji="0" lang="en-US" sz="1800" b="0" i="0" u="none" strike="noStrike" cap="none" normalizeH="0" dirty="0" smtClean="0">
                <a:ln>
                  <a:noFill/>
                </a:ln>
                <a:solidFill>
                  <a:srgbClr val="44473D"/>
                </a:solidFill>
                <a:effectLst/>
                <a:latin typeface="Arial" charset="0"/>
              </a:rPr>
              <a:t> View”</a:t>
            </a:r>
            <a:endParaRPr kumimoji="0" lang="en-US" sz="1800" b="0" i="0" u="none" strike="noStrike" cap="none" normalizeH="0" baseline="0" dirty="0" smtClean="0">
              <a:ln>
                <a:noFill/>
              </a:ln>
              <a:solidFill>
                <a:srgbClr val="44473D"/>
              </a:solidFill>
              <a:effectLst/>
              <a:latin typeface="Arial" charset="0"/>
            </a:endParaRPr>
          </a:p>
        </p:txBody>
      </p:sp>
    </p:spTree>
    <p:extLst>
      <p:ext uri="{BB962C8B-B14F-4D97-AF65-F5344CB8AC3E}">
        <p14:creationId xmlns:p14="http://schemas.microsoft.com/office/powerpoint/2010/main" val="8149572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9-15 at 4.22.3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7100"/>
            <a:ext cx="9144000" cy="4988386"/>
          </a:xfrm>
          <a:prstGeom prst="rect">
            <a:avLst/>
          </a:prstGeom>
        </p:spPr>
      </p:pic>
      <p:sp>
        <p:nvSpPr>
          <p:cNvPr id="5" name="Rectangle 4"/>
          <p:cNvSpPr/>
          <p:nvPr/>
        </p:nvSpPr>
        <p:spPr>
          <a:xfrm>
            <a:off x="2533596" y="4750568"/>
            <a:ext cx="6400800" cy="1143000"/>
          </a:xfrm>
          <a:prstGeom prst="rect">
            <a:avLst/>
          </a:prstGeom>
          <a:solidFill>
            <a:srgbClr val="BBE0E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smtClean="0">
                <a:solidFill>
                  <a:schemeClr val="tx1"/>
                </a:solidFill>
              </a:rPr>
              <a:t>Design View lets us see the columns and select criteria for sorting and display</a:t>
            </a:r>
            <a:endParaRPr lang="en-US" sz="2800" dirty="0">
              <a:solidFill>
                <a:schemeClr val="tx1"/>
              </a:solidFill>
            </a:endParaRPr>
          </a:p>
        </p:txBody>
      </p:sp>
      <p:sp>
        <p:nvSpPr>
          <p:cNvPr id="4" name="Title 1"/>
          <p:cNvSpPr txBox="1">
            <a:spLocks/>
          </p:cNvSpPr>
          <p:nvPr/>
        </p:nvSpPr>
        <p:spPr>
          <a:xfrm>
            <a:off x="457200" y="203594"/>
            <a:ext cx="8229600" cy="792162"/>
          </a:xfrm>
          <a:prstGeom prst="rect">
            <a:avLst/>
          </a:prstGeom>
        </p:spPr>
        <p:txBody>
          <a:bodyPr/>
          <a:lstStyle>
            <a:lvl1pPr algn="ctr" defTabSz="457200" rtl="0" eaLnBrk="1" fontAlgn="base" hangingPunct="1">
              <a:spcBef>
                <a:spcPct val="0"/>
              </a:spcBef>
              <a:spcAft>
                <a:spcPct val="0"/>
              </a:spcAft>
              <a:defRPr sz="4400" kern="1200">
                <a:solidFill>
                  <a:schemeClr val="tx1"/>
                </a:solidFill>
                <a:latin typeface="Times New Roman"/>
                <a:ea typeface="ＭＳ Ｐゴシック" pitchFamily="-112" charset="-128"/>
                <a:cs typeface="Times New Roman"/>
              </a:defRPr>
            </a:lvl1pPr>
            <a:lvl2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2pPr>
            <a:lvl3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3pPr>
            <a:lvl4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4pPr>
            <a:lvl5pPr algn="ctr" defTabSz="457200" rtl="0" eaLnBrk="1" fontAlgn="base" hangingPunct="1">
              <a:spcBef>
                <a:spcPct val="0"/>
              </a:spcBef>
              <a:spcAft>
                <a:spcPct val="0"/>
              </a:spcAft>
              <a:defRPr sz="4400">
                <a:solidFill>
                  <a:schemeClr val="tx1"/>
                </a:solidFill>
                <a:latin typeface="Times New Roman" charset="0"/>
                <a:ea typeface="ＭＳ Ｐゴシック" pitchFamily="-112" charset="-128"/>
                <a:cs typeface="ＭＳ Ｐゴシック" pitchFamily="-112" charset="-128"/>
              </a:defRPr>
            </a:lvl5pPr>
            <a:lvl6pPr marL="4572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eaLnBrk="1" fontAlgn="base" hangingPunct="1">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a:lstStyle>
          <a:p>
            <a:r>
              <a:rPr lang="en-US" dirty="0" smtClean="0">
                <a:latin typeface="Helvetica"/>
                <a:cs typeface="Helvetica"/>
              </a:rPr>
              <a:t>Design View</a:t>
            </a:r>
            <a:endParaRPr lang="en-US" dirty="0">
              <a:latin typeface="Helvetica"/>
              <a:cs typeface="Helvetica"/>
            </a:endParaRPr>
          </a:p>
        </p:txBody>
      </p:sp>
    </p:spTree>
    <p:extLst>
      <p:ext uri="{BB962C8B-B14F-4D97-AF65-F5344CB8AC3E}">
        <p14:creationId xmlns:p14="http://schemas.microsoft.com/office/powerpoint/2010/main" val="17533531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9-15 at 4.12.5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00"/>
            <a:ext cx="9144000" cy="6709614"/>
          </a:xfrm>
          <a:prstGeom prst="rect">
            <a:avLst/>
          </a:prstGeom>
        </p:spPr>
      </p:pic>
      <p:grpSp>
        <p:nvGrpSpPr>
          <p:cNvPr id="7" name="Group 6"/>
          <p:cNvGrpSpPr/>
          <p:nvPr/>
        </p:nvGrpSpPr>
        <p:grpSpPr>
          <a:xfrm>
            <a:off x="1600200" y="5178174"/>
            <a:ext cx="7240182" cy="1679825"/>
            <a:chOff x="1600200" y="4267200"/>
            <a:chExt cx="7086600" cy="2286000"/>
          </a:xfrm>
        </p:grpSpPr>
        <p:sp>
          <p:nvSpPr>
            <p:cNvPr id="6" name="Rectangular Callout 5"/>
            <p:cNvSpPr/>
            <p:nvPr/>
          </p:nvSpPr>
          <p:spPr>
            <a:xfrm>
              <a:off x="1600200" y="4267200"/>
              <a:ext cx="7086600" cy="2286000"/>
            </a:xfrm>
            <a:prstGeom prst="wedgeRectCallout">
              <a:avLst>
                <a:gd name="adj1" fmla="val 28741"/>
                <a:gd name="adj2" fmla="val -70943"/>
              </a:avLst>
            </a:prstGeom>
            <a:solidFill>
              <a:srgbClr val="BBE0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676400" y="4343400"/>
              <a:ext cx="6705600" cy="2057400"/>
            </a:xfrm>
            <a:prstGeom prst="rect">
              <a:avLst/>
            </a:prstGeom>
            <a:solidFill>
              <a:srgbClr val="BBE0E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smtClean="0">
                  <a:solidFill>
                    <a:schemeClr val="tx1"/>
                  </a:solidFill>
                </a:rPr>
                <a:t>Design View lets us see the columns</a:t>
              </a:r>
            </a:p>
            <a:p>
              <a:r>
                <a:rPr lang="en-US" sz="2600" dirty="0" smtClean="0">
                  <a:solidFill>
                    <a:schemeClr val="tx1"/>
                  </a:solidFill>
                </a:rPr>
                <a:t>You can de-select fields you mistakenly selected in the original query. Can re-order columns.</a:t>
              </a:r>
            </a:p>
          </p:txBody>
        </p:sp>
      </p:grpSp>
      <p:sp>
        <p:nvSpPr>
          <p:cNvPr id="3" name="Oval 2"/>
          <p:cNvSpPr/>
          <p:nvPr/>
        </p:nvSpPr>
        <p:spPr>
          <a:xfrm>
            <a:off x="293069" y="248655"/>
            <a:ext cx="532854" cy="1110068"/>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971989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SQL View</a:t>
            </a:r>
            <a:endParaRPr lang="en-US" dirty="0">
              <a:latin typeface="Helvetica"/>
              <a:cs typeface="Helvetica"/>
            </a:endParaRPr>
          </a:p>
        </p:txBody>
      </p:sp>
      <p:sp>
        <p:nvSpPr>
          <p:cNvPr id="4" name="TextBox 3"/>
          <p:cNvSpPr txBox="1"/>
          <p:nvPr/>
        </p:nvSpPr>
        <p:spPr>
          <a:xfrm>
            <a:off x="789099" y="1319202"/>
            <a:ext cx="7459457" cy="4524315"/>
          </a:xfrm>
          <a:prstGeom prst="rect">
            <a:avLst/>
          </a:prstGeom>
          <a:noFill/>
        </p:spPr>
        <p:txBody>
          <a:bodyPr wrap="square" rtlCol="0">
            <a:spAutoFit/>
          </a:bodyPr>
          <a:lstStyle/>
          <a:p>
            <a:r>
              <a:rPr lang="en-US" sz="2400" dirty="0"/>
              <a:t>SELECT Collection.Date, Welldata.water_table, Wells.Well_id, Wells.Well_bot, Welldata.temp_top, Welldata.temp_bot, Welldata.sal_top, Welldata.sal_bot, Welldata.cond_top, Welldata.cond_bot, Welldata.comment, Collection.collector, Collection.tidestate, Collection.weather, Collection.cond_start, Collection.cond_end, Collection.meter_type</a:t>
            </a:r>
          </a:p>
          <a:p>
            <a:endParaRPr lang="en-US" sz="2400" dirty="0"/>
          </a:p>
          <a:p>
            <a:r>
              <a:rPr lang="en-US" sz="2400" dirty="0"/>
              <a:t>FROM Wells INNER JOIN (Collection INNER JOIN Welldata ON Collection.[coll_ID] = Welldata.[coll_ID]) ON Wells.[Well_id] = Welldata.[well_ID];</a:t>
            </a:r>
          </a:p>
        </p:txBody>
      </p:sp>
    </p:spTree>
    <p:extLst>
      <p:ext uri="{BB962C8B-B14F-4D97-AF65-F5344CB8AC3E}">
        <p14:creationId xmlns:p14="http://schemas.microsoft.com/office/powerpoint/2010/main" val="11707502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9-15 at 4.50.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69228"/>
            <a:ext cx="9144000" cy="5236512"/>
          </a:xfrm>
          <a:prstGeom prst="rect">
            <a:avLst/>
          </a:prstGeom>
        </p:spPr>
      </p:pic>
      <p:sp>
        <p:nvSpPr>
          <p:cNvPr id="2" name="Title 1"/>
          <p:cNvSpPr>
            <a:spLocks noGrp="1"/>
          </p:cNvSpPr>
          <p:nvPr>
            <p:ph type="title"/>
          </p:nvPr>
        </p:nvSpPr>
        <p:spPr>
          <a:xfrm>
            <a:off x="457200" y="274638"/>
            <a:ext cx="8229600" cy="681597"/>
          </a:xfrm>
        </p:spPr>
        <p:txBody>
          <a:bodyPr/>
          <a:lstStyle/>
          <a:p>
            <a:r>
              <a:rPr lang="en-US" dirty="0" smtClean="0">
                <a:latin typeface="Helvetica"/>
                <a:cs typeface="Helvetica"/>
              </a:rPr>
              <a:t>Changing Query - Sorting</a:t>
            </a:r>
            <a:endParaRPr lang="en-US" dirty="0">
              <a:latin typeface="Helvetica"/>
              <a:cs typeface="Helvetica"/>
            </a:endParaRPr>
          </a:p>
        </p:txBody>
      </p:sp>
      <p:sp>
        <p:nvSpPr>
          <p:cNvPr id="10" name="Rectangular Callout 9"/>
          <p:cNvSpPr/>
          <p:nvPr/>
        </p:nvSpPr>
        <p:spPr bwMode="auto">
          <a:xfrm>
            <a:off x="3008945" y="5015983"/>
            <a:ext cx="1553530" cy="515171"/>
          </a:xfrm>
          <a:prstGeom prst="wedgeRectCallout">
            <a:avLst>
              <a:gd name="adj1" fmla="val -82410"/>
              <a:gd name="adj2" fmla="val -90590"/>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Sort Order</a:t>
            </a:r>
          </a:p>
        </p:txBody>
      </p:sp>
      <p:sp>
        <p:nvSpPr>
          <p:cNvPr id="12" name="Rectangular Callout 11"/>
          <p:cNvSpPr/>
          <p:nvPr/>
        </p:nvSpPr>
        <p:spPr bwMode="auto">
          <a:xfrm>
            <a:off x="189160" y="2694568"/>
            <a:ext cx="1818157" cy="1116205"/>
          </a:xfrm>
          <a:prstGeom prst="wedgeRectCallout">
            <a:avLst>
              <a:gd name="adj1" fmla="val -26786"/>
              <a:gd name="adj2" fmla="val -126420"/>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Click </a:t>
            </a:r>
            <a:r>
              <a:rPr kumimoji="0" lang="en-US" sz="1800" b="1" i="0" u="none" strike="noStrike" cap="none" normalizeH="0" baseline="0" dirty="0" smtClean="0">
                <a:ln>
                  <a:noFill/>
                </a:ln>
                <a:solidFill>
                  <a:srgbClr val="44473D"/>
                </a:solidFill>
                <a:effectLst/>
                <a:latin typeface="Arial" charset="0"/>
              </a:rPr>
              <a:t>Run</a:t>
            </a:r>
            <a:r>
              <a:rPr kumimoji="0" lang="en-US" sz="1800" b="0" i="0" u="none" strike="noStrike" cap="none" normalizeH="0" dirty="0" smtClean="0">
                <a:ln>
                  <a:noFill/>
                </a:ln>
                <a:solidFill>
                  <a:srgbClr val="44473D"/>
                </a:solidFill>
                <a:effectLst/>
                <a:latin typeface="Arial" charset="0"/>
              </a:rPr>
              <a:t> </a:t>
            </a:r>
            <a:r>
              <a:rPr kumimoji="0" lang="en-US" sz="1800" b="0" i="0" u="none" strike="noStrike" cap="none" normalizeH="0" baseline="0" dirty="0" smtClean="0">
                <a:ln>
                  <a:noFill/>
                </a:ln>
                <a:solidFill>
                  <a:srgbClr val="44473D"/>
                </a:solidFill>
                <a:effectLst/>
                <a:latin typeface="Arial" charset="0"/>
              </a:rPr>
              <a:t>to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Change the</a:t>
            </a: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latin typeface="Arial" charset="0"/>
              </a:rPr>
              <a:t>query</a:t>
            </a:r>
            <a:endParaRPr kumimoji="0" lang="en-US" sz="1800" b="0" i="0" u="none" strike="noStrike" cap="none" normalizeH="0" baseline="0" dirty="0" smtClean="0">
              <a:ln>
                <a:noFill/>
              </a:ln>
              <a:solidFill>
                <a:srgbClr val="44473D"/>
              </a:solidFill>
              <a:effectLst/>
              <a:latin typeface="Arial" charset="0"/>
            </a:endParaRPr>
          </a:p>
        </p:txBody>
      </p:sp>
    </p:spTree>
    <p:extLst>
      <p:ext uri="{BB962C8B-B14F-4D97-AF65-F5344CB8AC3E}">
        <p14:creationId xmlns:p14="http://schemas.microsoft.com/office/powerpoint/2010/main" val="33814833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Customizing Views/Queries</a:t>
            </a:r>
            <a:endParaRPr lang="en-US" dirty="0">
              <a:latin typeface="Helvetica"/>
              <a:cs typeface="Helvetica"/>
            </a:endParaRPr>
          </a:p>
        </p:txBody>
      </p:sp>
      <p:sp>
        <p:nvSpPr>
          <p:cNvPr id="3" name="Content Placeholder 2"/>
          <p:cNvSpPr>
            <a:spLocks noGrp="1"/>
          </p:cNvSpPr>
          <p:nvPr>
            <p:ph idx="1"/>
          </p:nvPr>
        </p:nvSpPr>
        <p:spPr/>
        <p:txBody>
          <a:bodyPr/>
          <a:lstStyle/>
          <a:p>
            <a:r>
              <a:rPr lang="en-US" dirty="0" smtClean="0"/>
              <a:t>Sometimes you want all the data in the database, in which case the simple query is adequate. </a:t>
            </a:r>
          </a:p>
          <a:p>
            <a:r>
              <a:rPr lang="en-US" dirty="0" smtClean="0"/>
              <a:t>However, other times, you may want a query that returns only a subset of the data</a:t>
            </a:r>
            <a:endParaRPr lang="en-US" dirty="0"/>
          </a:p>
        </p:txBody>
      </p:sp>
    </p:spTree>
    <p:extLst>
      <p:ext uri="{BB962C8B-B14F-4D97-AF65-F5344CB8AC3E}">
        <p14:creationId xmlns:p14="http://schemas.microsoft.com/office/powerpoint/2010/main" val="32548120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9-17 at 5.58.2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5230"/>
            <a:ext cx="9144000" cy="2183140"/>
          </a:xfrm>
          <a:prstGeom prst="rect">
            <a:avLst/>
          </a:prstGeom>
        </p:spPr>
      </p:pic>
      <p:sp>
        <p:nvSpPr>
          <p:cNvPr id="11" name="Rectangular Callout 10"/>
          <p:cNvSpPr/>
          <p:nvPr/>
        </p:nvSpPr>
        <p:spPr bwMode="auto">
          <a:xfrm>
            <a:off x="4380226" y="2342563"/>
            <a:ext cx="2052474" cy="844038"/>
          </a:xfrm>
          <a:prstGeom prst="wedgeRectCallout">
            <a:avLst>
              <a:gd name="adj1" fmla="val 124546"/>
              <a:gd name="adj2" fmla="val -80099"/>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Select </a:t>
            </a:r>
            <a:r>
              <a:rPr kumimoji="0" lang="en-US" sz="1800" b="0" i="0" u="none" strike="noStrike" cap="none" normalizeH="0" baseline="0" dirty="0" err="1" smtClean="0">
                <a:ln>
                  <a:noFill/>
                </a:ln>
                <a:solidFill>
                  <a:srgbClr val="44473D"/>
                </a:solidFill>
                <a:effectLst/>
                <a:latin typeface="Arial" charset="0"/>
              </a:rPr>
              <a:t>tidestate</a:t>
            </a:r>
            <a:endParaRPr kumimoji="0" lang="en-US" sz="1800" b="0" i="0" u="none" strike="noStrike" cap="none" normalizeH="0" baseline="0" dirty="0" smtClean="0">
              <a:ln>
                <a:noFill/>
              </a:ln>
              <a:solidFill>
                <a:srgbClr val="44473D"/>
              </a:solidFill>
              <a:effectLst/>
              <a:latin typeface="Arial" charset="0"/>
            </a:endParaRP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rgbClr val="44473D"/>
                </a:solidFill>
                <a:latin typeface="Arial" charset="0"/>
              </a:rPr>
              <a:t>“falling” only</a:t>
            </a:r>
            <a:endParaRPr kumimoji="0" lang="en-US" sz="1800" b="0" i="0" u="none" strike="noStrike" cap="none" normalizeH="0" baseline="0" dirty="0" smtClean="0">
              <a:ln>
                <a:noFill/>
              </a:ln>
              <a:solidFill>
                <a:srgbClr val="44473D"/>
              </a:solidFill>
              <a:effectLst/>
              <a:latin typeface="Arial" charset="0"/>
            </a:endParaRPr>
          </a:p>
        </p:txBody>
      </p:sp>
      <p:pic>
        <p:nvPicPr>
          <p:cNvPr id="6" name="Picture 5" descr="Screen Shot 2014-09-17 at 5.59.3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02710"/>
            <a:ext cx="9144000" cy="2547155"/>
          </a:xfrm>
          <a:prstGeom prst="rect">
            <a:avLst/>
          </a:prstGeom>
        </p:spPr>
      </p:pic>
      <p:sp>
        <p:nvSpPr>
          <p:cNvPr id="9" name="Title 1"/>
          <p:cNvSpPr>
            <a:spLocks noGrp="1"/>
          </p:cNvSpPr>
          <p:nvPr>
            <p:ph type="title"/>
          </p:nvPr>
        </p:nvSpPr>
        <p:spPr>
          <a:xfrm>
            <a:off x="457200" y="274638"/>
            <a:ext cx="8229600" cy="681597"/>
          </a:xfrm>
        </p:spPr>
        <p:txBody>
          <a:bodyPr/>
          <a:lstStyle/>
          <a:p>
            <a:r>
              <a:rPr lang="en-US" dirty="0" smtClean="0">
                <a:latin typeface="Helvetica"/>
                <a:cs typeface="Helvetica"/>
              </a:rPr>
              <a:t>Changing Query – Selecting</a:t>
            </a:r>
            <a:endParaRPr lang="en-US" dirty="0">
              <a:latin typeface="Helvetica"/>
              <a:cs typeface="Helvetica"/>
            </a:endParaRPr>
          </a:p>
        </p:txBody>
      </p:sp>
    </p:spTree>
    <p:extLst>
      <p:ext uri="{BB962C8B-B14F-4D97-AF65-F5344CB8AC3E}">
        <p14:creationId xmlns:p14="http://schemas.microsoft.com/office/powerpoint/2010/main" val="208825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cstate="print"/>
          <a:srcRect/>
          <a:stretch>
            <a:fillRect/>
          </a:stretch>
        </p:blipFill>
        <p:spPr bwMode="auto">
          <a:xfrm>
            <a:off x="0" y="-212518"/>
            <a:ext cx="9144000" cy="7283036"/>
          </a:xfrm>
          <a:prstGeom prst="rect">
            <a:avLst/>
          </a:prstGeom>
          <a:noFill/>
          <a:ln w="9525">
            <a:noFill/>
            <a:miter lim="800000"/>
            <a:headEnd/>
            <a:tailEnd/>
          </a:ln>
        </p:spPr>
      </p:pic>
      <p:sp>
        <p:nvSpPr>
          <p:cNvPr id="3" name="Rectangular Callout 2"/>
          <p:cNvSpPr/>
          <p:nvPr/>
        </p:nvSpPr>
        <p:spPr>
          <a:xfrm>
            <a:off x="2590800" y="5486400"/>
            <a:ext cx="5867400" cy="1143000"/>
          </a:xfrm>
          <a:prstGeom prst="wedgeRectCallout">
            <a:avLst>
              <a:gd name="adj1" fmla="val -52674"/>
              <a:gd name="adj2" fmla="val -81149"/>
            </a:avLst>
          </a:prstGeom>
          <a:solidFill>
            <a:srgbClr val="BBE0E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Using the CRITERIA field in the Query Design window alter the query to limit the data that is returned: Year([Date]) &gt; 2005</a:t>
            </a:r>
            <a:endParaRPr lang="en-US" sz="2400" dirty="0">
              <a:solidFill>
                <a:schemeClr val="tx1"/>
              </a:solidFill>
            </a:endParaRPr>
          </a:p>
        </p:txBody>
      </p:sp>
      <p:sp>
        <p:nvSpPr>
          <p:cNvPr id="4" name="Rectangular Callout 3"/>
          <p:cNvSpPr/>
          <p:nvPr/>
        </p:nvSpPr>
        <p:spPr>
          <a:xfrm>
            <a:off x="228600" y="2743200"/>
            <a:ext cx="2057400" cy="1524000"/>
          </a:xfrm>
          <a:prstGeom prst="wedgeRectCallout">
            <a:avLst>
              <a:gd name="adj1" fmla="val -20131"/>
              <a:gd name="adj2" fmla="val -155084"/>
            </a:avLst>
          </a:prstGeom>
          <a:solidFill>
            <a:srgbClr val="BBE0E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Hit the RUN! button to see the revised view.</a:t>
            </a:r>
            <a:endParaRPr lang="en-US" sz="2400" dirty="0">
              <a:solidFill>
                <a:schemeClr val="tx1"/>
              </a:solidFill>
            </a:endParaRPr>
          </a:p>
        </p:txBody>
      </p:sp>
      <p:grpSp>
        <p:nvGrpSpPr>
          <p:cNvPr id="7" name="Group 26"/>
          <p:cNvGrpSpPr/>
          <p:nvPr/>
        </p:nvGrpSpPr>
        <p:grpSpPr>
          <a:xfrm>
            <a:off x="609600" y="2362200"/>
            <a:ext cx="457200" cy="369332"/>
            <a:chOff x="4572000" y="2667000"/>
            <a:chExt cx="457200" cy="369332"/>
          </a:xfrm>
        </p:grpSpPr>
        <p:sp>
          <p:nvSpPr>
            <p:cNvPr id="8" name="Oval 7"/>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648200" y="2667000"/>
              <a:ext cx="304800" cy="369332"/>
            </a:xfrm>
            <a:prstGeom prst="rect">
              <a:avLst/>
            </a:prstGeom>
            <a:noFill/>
          </p:spPr>
          <p:txBody>
            <a:bodyPr wrap="square" rtlCol="0">
              <a:spAutoFit/>
            </a:bodyPr>
            <a:lstStyle/>
            <a:p>
              <a:r>
                <a:rPr lang="en-US" dirty="0" smtClean="0"/>
                <a:t>2</a:t>
              </a:r>
              <a:endParaRPr lang="en-US" dirty="0"/>
            </a:p>
          </p:txBody>
        </p:sp>
      </p:grpSp>
      <p:grpSp>
        <p:nvGrpSpPr>
          <p:cNvPr id="10" name="Group 26"/>
          <p:cNvGrpSpPr/>
          <p:nvPr/>
        </p:nvGrpSpPr>
        <p:grpSpPr>
          <a:xfrm>
            <a:off x="3276600" y="5105400"/>
            <a:ext cx="457200" cy="369332"/>
            <a:chOff x="4572000" y="2667000"/>
            <a:chExt cx="457200" cy="369332"/>
          </a:xfrm>
        </p:grpSpPr>
        <p:sp>
          <p:nvSpPr>
            <p:cNvPr id="11" name="Oval 10"/>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4648200" y="2667000"/>
              <a:ext cx="304800" cy="369332"/>
            </a:xfrm>
            <a:prstGeom prst="rect">
              <a:avLst/>
            </a:prstGeom>
            <a:noFill/>
          </p:spPr>
          <p:txBody>
            <a:bodyPr wrap="square" rtlCol="0">
              <a:spAutoFit/>
            </a:bodyPr>
            <a:lstStyle/>
            <a:p>
              <a:r>
                <a:rPr lang="en-US" dirty="0" smtClean="0"/>
                <a:t>1</a:t>
              </a:r>
              <a:endParaRPr lang="en-US" dirty="0"/>
            </a:p>
          </p:txBody>
        </p:sp>
      </p:grpSp>
    </p:spTree>
    <p:extLst>
      <p:ext uri="{BB962C8B-B14F-4D97-AF65-F5344CB8AC3E}">
        <p14:creationId xmlns:p14="http://schemas.microsoft.com/office/powerpoint/2010/main" val="20984136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Calculating Fields</a:t>
            </a:r>
            <a:endParaRPr lang="en-US" dirty="0">
              <a:latin typeface="Helvetica"/>
              <a:cs typeface="Helvetica"/>
            </a:endParaRPr>
          </a:p>
        </p:txBody>
      </p:sp>
      <p:sp>
        <p:nvSpPr>
          <p:cNvPr id="3" name="Content Placeholder 2"/>
          <p:cNvSpPr>
            <a:spLocks noGrp="1"/>
          </p:cNvSpPr>
          <p:nvPr>
            <p:ph idx="1"/>
          </p:nvPr>
        </p:nvSpPr>
        <p:spPr>
          <a:xfrm>
            <a:off x="457200" y="1066800"/>
            <a:ext cx="8229600" cy="4525963"/>
          </a:xfrm>
        </p:spPr>
        <p:txBody>
          <a:bodyPr/>
          <a:lstStyle/>
          <a:p>
            <a:r>
              <a:rPr lang="en-US" sz="2800" dirty="0" smtClean="0"/>
              <a:t>Good practice dictates that we not have redundant data in our database (e.g., that it be normalized).</a:t>
            </a:r>
          </a:p>
          <a:p>
            <a:r>
              <a:rPr lang="en-US" sz="2800" dirty="0" smtClean="0"/>
              <a:t>This means no data is duplicated, but it also means that you should not be able to calculate one field based on the others</a:t>
            </a:r>
          </a:p>
        </p:txBody>
      </p:sp>
      <p:pic>
        <p:nvPicPr>
          <p:cNvPr id="2051" name="Picture 3"/>
          <p:cNvPicPr>
            <a:picLocks noChangeAspect="1" noChangeArrowheads="1"/>
          </p:cNvPicPr>
          <p:nvPr/>
        </p:nvPicPr>
        <p:blipFill>
          <a:blip r:embed="rId3" cstate="print"/>
          <a:srcRect/>
          <a:stretch>
            <a:fillRect/>
          </a:stretch>
        </p:blipFill>
        <p:spPr bwMode="auto">
          <a:xfrm>
            <a:off x="609600" y="3962400"/>
            <a:ext cx="7924800" cy="2256211"/>
          </a:xfrm>
          <a:prstGeom prst="rect">
            <a:avLst/>
          </a:prstGeom>
          <a:noFill/>
          <a:ln w="9525">
            <a:noFill/>
            <a:miter lim="800000"/>
            <a:headEnd/>
            <a:tailEnd/>
          </a:ln>
        </p:spPr>
      </p:pic>
    </p:spTree>
    <p:extLst>
      <p:ext uri="{BB962C8B-B14F-4D97-AF65-F5344CB8AC3E}">
        <p14:creationId xmlns:p14="http://schemas.microsoft.com/office/powerpoint/2010/main" val="35166368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smtClean="0">
                <a:latin typeface="Helvetica"/>
                <a:cs typeface="Helvetica"/>
              </a:rPr>
              <a:t>Relational Database Functions</a:t>
            </a:r>
          </a:p>
        </p:txBody>
      </p:sp>
      <p:sp>
        <p:nvSpPr>
          <p:cNvPr id="15363" name="Content Placeholder 2"/>
          <p:cNvSpPr>
            <a:spLocks noGrp="1"/>
          </p:cNvSpPr>
          <p:nvPr>
            <p:ph idx="1"/>
          </p:nvPr>
        </p:nvSpPr>
        <p:spPr>
          <a:xfrm>
            <a:off x="457200" y="1295400"/>
            <a:ext cx="8229600" cy="4525963"/>
          </a:xfrm>
        </p:spPr>
        <p:txBody>
          <a:bodyPr/>
          <a:lstStyle/>
          <a:p>
            <a:r>
              <a:rPr lang="en-US" sz="2800" dirty="0" smtClean="0"/>
              <a:t>Organize data – reduce or eliminate redundancy</a:t>
            </a:r>
          </a:p>
          <a:p>
            <a:r>
              <a:rPr lang="en-US" sz="2800" dirty="0" smtClean="0"/>
              <a:t>Improve data quality – reject “bad” data</a:t>
            </a:r>
          </a:p>
          <a:p>
            <a:pPr lvl="1"/>
            <a:r>
              <a:rPr lang="en-US" sz="2400" dirty="0" smtClean="0"/>
              <a:t>Wrong type of data</a:t>
            </a:r>
          </a:p>
          <a:p>
            <a:pPr lvl="1"/>
            <a:r>
              <a:rPr lang="en-US" sz="2400" dirty="0" smtClean="0"/>
              <a:t>Only good “codes” allowed</a:t>
            </a:r>
          </a:p>
          <a:p>
            <a:r>
              <a:rPr lang="en-US" sz="2800" dirty="0" smtClean="0"/>
              <a:t>Retrieve data – query/search/select</a:t>
            </a:r>
          </a:p>
          <a:p>
            <a:r>
              <a:rPr lang="en-US" sz="2800" dirty="0" smtClean="0"/>
              <a:t>Sort data</a:t>
            </a:r>
          </a:p>
          <a:p>
            <a:r>
              <a:rPr lang="en-US" sz="2800" dirty="0" smtClean="0"/>
              <a:t>Update data</a:t>
            </a:r>
          </a:p>
          <a:p>
            <a:r>
              <a:rPr lang="en-US" sz="2800" dirty="0" smtClean="0"/>
              <a:t>Output – link to other software with statistical and graphical functionality</a:t>
            </a:r>
          </a:p>
          <a:p>
            <a:pPr eaLnBrk="1" hangingPunct="1"/>
            <a:endParaRPr lang="en-US" dirty="0" smtClean="0">
              <a:latin typeface="Helvetica" pitchFamily="-112" charset="0"/>
            </a:endParaRPr>
          </a:p>
        </p:txBody>
      </p:sp>
    </p:spTree>
    <p:extLst>
      <p:ext uri="{BB962C8B-B14F-4D97-AF65-F5344CB8AC3E}">
        <p14:creationId xmlns:p14="http://schemas.microsoft.com/office/powerpoint/2010/main" val="7516221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latin typeface="Helvetica"/>
                <a:cs typeface="Helvetica"/>
              </a:rPr>
              <a:t>Calculating Fields</a:t>
            </a:r>
            <a:endParaRPr lang="en-US" dirty="0">
              <a:latin typeface="Helvetica"/>
              <a:cs typeface="Helvetica"/>
            </a:endParaRPr>
          </a:p>
        </p:txBody>
      </p:sp>
      <p:sp>
        <p:nvSpPr>
          <p:cNvPr id="3" name="Content Placeholder 2"/>
          <p:cNvSpPr>
            <a:spLocks noGrp="1"/>
          </p:cNvSpPr>
          <p:nvPr>
            <p:ph idx="1"/>
          </p:nvPr>
        </p:nvSpPr>
        <p:spPr>
          <a:xfrm>
            <a:off x="457200" y="1295400"/>
            <a:ext cx="8229600" cy="4525963"/>
          </a:xfrm>
        </p:spPr>
        <p:txBody>
          <a:bodyPr/>
          <a:lstStyle/>
          <a:p>
            <a:r>
              <a:rPr lang="en-US" sz="2800" dirty="0" smtClean="0"/>
              <a:t>However, Users DO want to have redundant fields (e.g., both the total and the values on which the total is based) for analysis</a:t>
            </a:r>
          </a:p>
          <a:p>
            <a:r>
              <a:rPr lang="en-US" sz="2800" dirty="0" smtClean="0"/>
              <a:t>The solution is to create new “calculated” fields in the view/query</a:t>
            </a:r>
          </a:p>
          <a:p>
            <a:r>
              <a:rPr lang="en-US" sz="2800" dirty="0" smtClean="0"/>
              <a:t>Calculated fields in ACCESS take the form:</a:t>
            </a:r>
          </a:p>
          <a:p>
            <a:pPr>
              <a:buNone/>
            </a:pPr>
            <a:r>
              <a:rPr lang="en-US" sz="2400" dirty="0" smtClean="0"/>
              <a:t>		NAME_FOR_NEW_COLUMN: [Field1]*[Field2]</a:t>
            </a:r>
          </a:p>
          <a:p>
            <a:pPr>
              <a:buNone/>
            </a:pPr>
            <a:endParaRPr lang="en-US" sz="2400" dirty="0" smtClean="0"/>
          </a:p>
          <a:p>
            <a:pPr lvl="1">
              <a:buNone/>
            </a:pPr>
            <a:r>
              <a:rPr lang="en-US" sz="2400" dirty="0" smtClean="0"/>
              <a:t>Where [Field1]*[Field2] can be any mathematical or logical expression</a:t>
            </a:r>
            <a:endParaRPr lang="en-US" sz="2400" dirty="0"/>
          </a:p>
        </p:txBody>
      </p:sp>
    </p:spTree>
    <p:extLst>
      <p:ext uri="{BB962C8B-B14F-4D97-AF65-F5344CB8AC3E}">
        <p14:creationId xmlns:p14="http://schemas.microsoft.com/office/powerpoint/2010/main" val="25506904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3" cstate="print"/>
          <a:srcRect/>
          <a:stretch>
            <a:fillRect/>
          </a:stretch>
        </p:blipFill>
        <p:spPr bwMode="auto">
          <a:xfrm>
            <a:off x="0" y="4191000"/>
            <a:ext cx="9146184" cy="2009776"/>
          </a:xfrm>
          <a:prstGeom prst="rect">
            <a:avLst/>
          </a:prstGeom>
          <a:noFill/>
          <a:ln w="9525">
            <a:noFill/>
            <a:miter lim="800000"/>
            <a:headEnd/>
            <a:tailEnd/>
          </a:ln>
        </p:spPr>
      </p:pic>
      <p:sp>
        <p:nvSpPr>
          <p:cNvPr id="9" name="Title 1"/>
          <p:cNvSpPr>
            <a:spLocks noGrp="1"/>
          </p:cNvSpPr>
          <p:nvPr>
            <p:ph type="title"/>
          </p:nvPr>
        </p:nvSpPr>
        <p:spPr>
          <a:xfrm>
            <a:off x="457200" y="274638"/>
            <a:ext cx="8229600" cy="792162"/>
          </a:xfrm>
        </p:spPr>
        <p:txBody>
          <a:bodyPr/>
          <a:lstStyle/>
          <a:p>
            <a:r>
              <a:rPr lang="en-US" dirty="0" smtClean="0">
                <a:latin typeface="Helvetica"/>
                <a:cs typeface="Helvetica"/>
              </a:rPr>
              <a:t>Calculating Fields Example</a:t>
            </a:r>
            <a:endParaRPr lang="en-US" dirty="0">
              <a:latin typeface="Helvetica"/>
              <a:cs typeface="Helvetica"/>
            </a:endParaRPr>
          </a:p>
        </p:txBody>
      </p:sp>
      <p:sp>
        <p:nvSpPr>
          <p:cNvPr id="13" name="Content Placeholder 2"/>
          <p:cNvSpPr>
            <a:spLocks noGrp="1"/>
          </p:cNvSpPr>
          <p:nvPr>
            <p:ph idx="1"/>
          </p:nvPr>
        </p:nvSpPr>
        <p:spPr>
          <a:xfrm>
            <a:off x="533400" y="1219200"/>
            <a:ext cx="7848600" cy="2819400"/>
          </a:xfrm>
        </p:spPr>
        <p:txBody>
          <a:bodyPr>
            <a:normAutofit lnSpcReduction="10000"/>
          </a:bodyPr>
          <a:lstStyle/>
          <a:p>
            <a:r>
              <a:rPr lang="en-US" sz="2800" dirty="0" smtClean="0"/>
              <a:t>Let’s add a new calculated field: Mean_Temp</a:t>
            </a:r>
          </a:p>
          <a:p>
            <a:r>
              <a:rPr lang="en-US" sz="2800" dirty="0" smtClean="0"/>
              <a:t>It’s the average of the fields: temp_bot and temp_top</a:t>
            </a:r>
          </a:p>
          <a:p>
            <a:r>
              <a:rPr lang="en-US" sz="2800" dirty="0" smtClean="0"/>
              <a:t>In Design View, scroll right to get to the end of the column fields</a:t>
            </a:r>
          </a:p>
          <a:p>
            <a:r>
              <a:rPr lang="en-US" sz="2800" dirty="0" smtClean="0"/>
              <a:t>Add the calculated field</a:t>
            </a:r>
          </a:p>
        </p:txBody>
      </p:sp>
      <p:sp>
        <p:nvSpPr>
          <p:cNvPr id="5" name="Oval 4"/>
          <p:cNvSpPr/>
          <p:nvPr/>
        </p:nvSpPr>
        <p:spPr>
          <a:xfrm>
            <a:off x="4724400" y="4038600"/>
            <a:ext cx="3810000" cy="990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rot="18337788">
            <a:off x="4831150" y="3665281"/>
            <a:ext cx="321682" cy="631870"/>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ular Callout 7"/>
          <p:cNvSpPr/>
          <p:nvPr/>
        </p:nvSpPr>
        <p:spPr>
          <a:xfrm>
            <a:off x="1219200" y="5638800"/>
            <a:ext cx="3429000" cy="914400"/>
          </a:xfrm>
          <a:prstGeom prst="wedgeRectCallout">
            <a:avLst>
              <a:gd name="adj1" fmla="val -11430"/>
              <a:gd name="adj2" fmla="val -48635"/>
            </a:avLst>
          </a:prstGeom>
          <a:solidFill>
            <a:srgbClr val="BBE0E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Don’t forget to click </a:t>
            </a:r>
            <a:r>
              <a:rPr lang="en-US" sz="2400" b="1" dirty="0" smtClean="0">
                <a:solidFill>
                  <a:schemeClr val="tx1"/>
                </a:solidFill>
              </a:rPr>
              <a:t>RUN!</a:t>
            </a:r>
            <a:endParaRPr lang="en-US" sz="2400" b="1" dirty="0">
              <a:solidFill>
                <a:schemeClr val="tx1"/>
              </a:solidFill>
            </a:endParaRPr>
          </a:p>
        </p:txBody>
      </p:sp>
    </p:spTree>
    <p:extLst>
      <p:ext uri="{BB962C8B-B14F-4D97-AF65-F5344CB8AC3E}">
        <p14:creationId xmlns:p14="http://schemas.microsoft.com/office/powerpoint/2010/main" val="18954139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Using Views/Queries </a:t>
            </a:r>
            <a:endParaRPr lang="en-US" dirty="0">
              <a:latin typeface="Helvetica"/>
              <a:cs typeface="Helvetica"/>
            </a:endParaRPr>
          </a:p>
        </p:txBody>
      </p:sp>
      <p:sp>
        <p:nvSpPr>
          <p:cNvPr id="3" name="Content Placeholder 2"/>
          <p:cNvSpPr>
            <a:spLocks noGrp="1"/>
          </p:cNvSpPr>
          <p:nvPr>
            <p:ph idx="1"/>
          </p:nvPr>
        </p:nvSpPr>
        <p:spPr>
          <a:xfrm>
            <a:off x="457200" y="1295400"/>
            <a:ext cx="8229600" cy="4525963"/>
          </a:xfrm>
        </p:spPr>
        <p:txBody>
          <a:bodyPr/>
          <a:lstStyle/>
          <a:p>
            <a:pPr>
              <a:buNone/>
            </a:pPr>
            <a:r>
              <a:rPr lang="en-US" dirty="0" smtClean="0"/>
              <a:t>Export query table formats (from Access):</a:t>
            </a:r>
          </a:p>
          <a:p>
            <a:r>
              <a:rPr lang="en-US" dirty="0" smtClean="0"/>
              <a:t>Excel</a:t>
            </a:r>
          </a:p>
          <a:p>
            <a:r>
              <a:rPr lang="en-US" dirty="0" smtClean="0"/>
              <a:t>Text File (specify delimiter, i.e., CSV)</a:t>
            </a:r>
          </a:p>
          <a:p>
            <a:pPr>
              <a:buNone/>
            </a:pPr>
            <a:endParaRPr lang="en-US" dirty="0" smtClean="0"/>
          </a:p>
          <a:p>
            <a:pPr marL="0" indent="0">
              <a:buNone/>
            </a:pPr>
            <a:r>
              <a:rPr lang="en-US" smtClean="0"/>
              <a:t>Connecting query </a:t>
            </a:r>
            <a:r>
              <a:rPr lang="en-US" dirty="0" smtClean="0"/>
              <a:t>tables (from Access):</a:t>
            </a:r>
          </a:p>
          <a:p>
            <a:r>
              <a:rPr lang="en-US" dirty="0" smtClean="0"/>
              <a:t>ODBC – Open Data Bases Connectivity</a:t>
            </a:r>
          </a:p>
          <a:p>
            <a:pPr lvl="1"/>
            <a:r>
              <a:rPr lang="en-US" dirty="0" smtClean="0"/>
              <a:t>Allows real-time updating of data</a:t>
            </a:r>
          </a:p>
          <a:p>
            <a:endParaRPr lang="en-US" dirty="0"/>
          </a:p>
        </p:txBody>
      </p:sp>
    </p:spTree>
    <p:extLst>
      <p:ext uri="{BB962C8B-B14F-4D97-AF65-F5344CB8AC3E}">
        <p14:creationId xmlns:p14="http://schemas.microsoft.com/office/powerpoint/2010/main" val="33383956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9-17 at 7.24.1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27892"/>
            <a:ext cx="9144000" cy="4772722"/>
          </a:xfrm>
          <a:prstGeom prst="rect">
            <a:avLst/>
          </a:prstGeom>
        </p:spPr>
      </p:pic>
      <p:sp>
        <p:nvSpPr>
          <p:cNvPr id="2" name="Title 1"/>
          <p:cNvSpPr>
            <a:spLocks noGrp="1"/>
          </p:cNvSpPr>
          <p:nvPr>
            <p:ph type="title"/>
          </p:nvPr>
        </p:nvSpPr>
        <p:spPr/>
        <p:txBody>
          <a:bodyPr/>
          <a:lstStyle/>
          <a:p>
            <a:r>
              <a:rPr lang="en-US" dirty="0" smtClean="0">
                <a:latin typeface="Helvetica"/>
                <a:cs typeface="Helvetica"/>
              </a:rPr>
              <a:t>Exporting Table Query</a:t>
            </a:r>
            <a:endParaRPr lang="en-US" dirty="0">
              <a:latin typeface="Helvetica"/>
              <a:cs typeface="Helvetica"/>
            </a:endParaRPr>
          </a:p>
        </p:txBody>
      </p:sp>
      <p:sp>
        <p:nvSpPr>
          <p:cNvPr id="7" name="Rectangular Callout 6"/>
          <p:cNvSpPr/>
          <p:nvPr/>
        </p:nvSpPr>
        <p:spPr bwMode="auto">
          <a:xfrm>
            <a:off x="5228549" y="3082930"/>
            <a:ext cx="3004049" cy="1123814"/>
          </a:xfrm>
          <a:prstGeom prst="wedgeRectCallout">
            <a:avLst>
              <a:gd name="adj1" fmla="val -58121"/>
              <a:gd name="adj2" fmla="val -125571"/>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buNone/>
            </a:pPr>
            <a:r>
              <a:rPr lang="en-US" dirty="0"/>
              <a:t>Export a Text File with Query </a:t>
            </a:r>
            <a:endParaRPr lang="en-US" dirty="0" smtClean="0"/>
          </a:p>
          <a:p>
            <a:pPr>
              <a:buNone/>
            </a:pPr>
            <a:r>
              <a:rPr lang="en-US" dirty="0" smtClean="0"/>
              <a:t>in </a:t>
            </a:r>
            <a:r>
              <a:rPr lang="en-US" b="1" dirty="0"/>
              <a:t>Datasheet</a:t>
            </a:r>
            <a:r>
              <a:rPr lang="en-US" dirty="0"/>
              <a:t> view</a:t>
            </a:r>
          </a:p>
        </p:txBody>
      </p:sp>
    </p:spTree>
    <p:extLst>
      <p:ext uri="{BB962C8B-B14F-4D97-AF65-F5344CB8AC3E}">
        <p14:creationId xmlns:p14="http://schemas.microsoft.com/office/powerpoint/2010/main" val="24331612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Exporting Table Query</a:t>
            </a:r>
            <a:endParaRPr lang="en-US" dirty="0">
              <a:latin typeface="Helvetica"/>
              <a:cs typeface="Helvetica"/>
            </a:endParaRPr>
          </a:p>
        </p:txBody>
      </p:sp>
      <p:sp>
        <p:nvSpPr>
          <p:cNvPr id="5" name="Content Placeholder 2"/>
          <p:cNvSpPr>
            <a:spLocks noGrp="1"/>
          </p:cNvSpPr>
          <p:nvPr>
            <p:ph idx="1"/>
          </p:nvPr>
        </p:nvSpPr>
        <p:spPr>
          <a:xfrm>
            <a:off x="0" y="1143000"/>
            <a:ext cx="4114800" cy="4572000"/>
          </a:xfrm>
        </p:spPr>
        <p:txBody>
          <a:bodyPr/>
          <a:lstStyle/>
          <a:p>
            <a:pPr>
              <a:buNone/>
            </a:pPr>
            <a:r>
              <a:rPr lang="en-US" sz="2400" dirty="0" smtClean="0"/>
              <a:t>Export Text File from Access</a:t>
            </a:r>
          </a:p>
          <a:p>
            <a:endParaRPr lang="en-US" dirty="0" smtClean="0"/>
          </a:p>
          <a:p>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0" y="1676400"/>
            <a:ext cx="4562475" cy="3345815"/>
          </a:xfrm>
          <a:prstGeom prst="rect">
            <a:avLst/>
          </a:prstGeom>
          <a:noFill/>
          <a:ln w="9525">
            <a:noFill/>
            <a:miter lim="800000"/>
            <a:headEnd/>
            <a:tailEnd/>
          </a:ln>
        </p:spPr>
      </p:pic>
      <p:sp>
        <p:nvSpPr>
          <p:cNvPr id="6" name="Rectangular Callout 5"/>
          <p:cNvSpPr/>
          <p:nvPr/>
        </p:nvSpPr>
        <p:spPr bwMode="auto">
          <a:xfrm>
            <a:off x="5029200" y="1371600"/>
            <a:ext cx="2209800" cy="609600"/>
          </a:xfrm>
          <a:prstGeom prst="wedgeRectCallout">
            <a:avLst>
              <a:gd name="adj1" fmla="val -149601"/>
              <a:gd name="adj2" fmla="val 138888"/>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spcBef>
                <a:spcPts val="0"/>
              </a:spcBef>
            </a:pPr>
            <a:r>
              <a:rPr lang="en-US" dirty="0" smtClean="0"/>
              <a:t>Choose a filename</a:t>
            </a:r>
          </a:p>
        </p:txBody>
      </p:sp>
      <p:grpSp>
        <p:nvGrpSpPr>
          <p:cNvPr id="8" name="Group 26"/>
          <p:cNvGrpSpPr/>
          <p:nvPr/>
        </p:nvGrpSpPr>
        <p:grpSpPr>
          <a:xfrm>
            <a:off x="4648200" y="1295400"/>
            <a:ext cx="457200" cy="369332"/>
            <a:chOff x="4572000" y="2667000"/>
            <a:chExt cx="457200" cy="369332"/>
          </a:xfrm>
        </p:grpSpPr>
        <p:sp>
          <p:nvSpPr>
            <p:cNvPr id="9" name="Oval 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48200" y="2667000"/>
              <a:ext cx="304800" cy="369332"/>
            </a:xfrm>
            <a:prstGeom prst="rect">
              <a:avLst/>
            </a:prstGeom>
            <a:noFill/>
          </p:spPr>
          <p:txBody>
            <a:bodyPr wrap="square" rtlCol="0">
              <a:spAutoFit/>
            </a:bodyPr>
            <a:lstStyle/>
            <a:p>
              <a:r>
                <a:rPr lang="en-US" dirty="0" smtClean="0"/>
                <a:t>1</a:t>
              </a:r>
              <a:endParaRPr lang="en-US" dirty="0"/>
            </a:p>
          </p:txBody>
        </p:sp>
      </p:grpSp>
      <p:pic>
        <p:nvPicPr>
          <p:cNvPr id="3" name="Picture 2" descr="Screen Shot 2014-09-17 at 7.26.5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1794" y="2052156"/>
            <a:ext cx="5325212" cy="3662844"/>
          </a:xfrm>
          <a:prstGeom prst="rect">
            <a:avLst/>
          </a:prstGeom>
        </p:spPr>
      </p:pic>
      <p:pic>
        <p:nvPicPr>
          <p:cNvPr id="5123" name="Picture 3"/>
          <p:cNvPicPr>
            <a:picLocks noChangeAspect="1" noChangeArrowheads="1"/>
          </p:cNvPicPr>
          <p:nvPr/>
        </p:nvPicPr>
        <p:blipFill>
          <a:blip r:embed="rId5" cstate="print"/>
          <a:srcRect/>
          <a:stretch>
            <a:fillRect/>
          </a:stretch>
        </p:blipFill>
        <p:spPr bwMode="auto">
          <a:xfrm>
            <a:off x="3352800" y="2667000"/>
            <a:ext cx="5381625" cy="3774958"/>
          </a:xfrm>
          <a:prstGeom prst="rect">
            <a:avLst/>
          </a:prstGeom>
          <a:noFill/>
          <a:ln w="9525">
            <a:noFill/>
            <a:miter lim="800000"/>
            <a:headEnd/>
            <a:tailEnd/>
          </a:ln>
        </p:spPr>
      </p:pic>
      <p:sp>
        <p:nvSpPr>
          <p:cNvPr id="7" name="Rectangular Callout 6"/>
          <p:cNvSpPr/>
          <p:nvPr/>
        </p:nvSpPr>
        <p:spPr bwMode="auto">
          <a:xfrm>
            <a:off x="228600" y="4876800"/>
            <a:ext cx="4038600" cy="1295400"/>
          </a:xfrm>
          <a:prstGeom prst="wedgeRectCallout">
            <a:avLst>
              <a:gd name="adj1" fmla="val 34412"/>
              <a:gd name="adj2" fmla="val -124781"/>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spcBef>
                <a:spcPts val="0"/>
              </a:spcBef>
            </a:pPr>
            <a:r>
              <a:rPr lang="en-US" dirty="0" smtClean="0"/>
              <a:t>Choose </a:t>
            </a:r>
            <a:r>
              <a:rPr lang="en-US" b="1" dirty="0" smtClean="0"/>
              <a:t>Delimited</a:t>
            </a:r>
            <a:r>
              <a:rPr lang="en-US" dirty="0" smtClean="0"/>
              <a:t> export format.</a:t>
            </a:r>
          </a:p>
          <a:p>
            <a:pPr>
              <a:spcBef>
                <a:spcPts val="0"/>
              </a:spcBef>
            </a:pPr>
            <a:r>
              <a:rPr lang="en-US" dirty="0" smtClean="0"/>
              <a:t>Choose the delimiter (“comma”).</a:t>
            </a:r>
          </a:p>
          <a:p>
            <a:pPr>
              <a:spcBef>
                <a:spcPts val="0"/>
              </a:spcBef>
            </a:pPr>
            <a:r>
              <a:rPr lang="en-US" dirty="0" smtClean="0"/>
              <a:t>Check “Include Field Names on First Row”</a:t>
            </a:r>
          </a:p>
          <a:p>
            <a:pPr>
              <a:spcBef>
                <a:spcPts val="0"/>
              </a:spcBef>
            </a:pPr>
            <a:r>
              <a:rPr lang="en-US" dirty="0" smtClean="0"/>
              <a:t>Click </a:t>
            </a:r>
            <a:r>
              <a:rPr lang="en-US" b="1" dirty="0" smtClean="0"/>
              <a:t>Finish</a:t>
            </a:r>
            <a:endParaRPr lang="en-US" dirty="0" smtClean="0"/>
          </a:p>
        </p:txBody>
      </p:sp>
      <p:grpSp>
        <p:nvGrpSpPr>
          <p:cNvPr id="11" name="Group 26"/>
          <p:cNvGrpSpPr/>
          <p:nvPr/>
        </p:nvGrpSpPr>
        <p:grpSpPr>
          <a:xfrm>
            <a:off x="228600" y="4648200"/>
            <a:ext cx="457200" cy="369332"/>
            <a:chOff x="4572000" y="2667000"/>
            <a:chExt cx="457200" cy="369332"/>
          </a:xfrm>
        </p:grpSpPr>
        <p:sp>
          <p:nvSpPr>
            <p:cNvPr id="12" name="Oval 1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648200" y="2667000"/>
              <a:ext cx="304800" cy="369332"/>
            </a:xfrm>
            <a:prstGeom prst="rect">
              <a:avLst/>
            </a:prstGeom>
            <a:noFill/>
          </p:spPr>
          <p:txBody>
            <a:bodyPr wrap="square" rtlCol="0">
              <a:spAutoFit/>
            </a:bodyPr>
            <a:lstStyle/>
            <a:p>
              <a:r>
                <a:rPr lang="en-US" dirty="0" smtClean="0"/>
                <a:t>2</a:t>
              </a:r>
              <a:endParaRPr lang="en-US" dirty="0"/>
            </a:p>
          </p:txBody>
        </p:sp>
      </p:grpSp>
    </p:spTree>
    <p:extLst>
      <p:ext uri="{BB962C8B-B14F-4D97-AF65-F5344CB8AC3E}">
        <p14:creationId xmlns:p14="http://schemas.microsoft.com/office/powerpoint/2010/main" val="101996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Importing Access Queries</a:t>
            </a:r>
            <a:endParaRPr lang="en-US" dirty="0">
              <a:latin typeface="Helvetica"/>
              <a:cs typeface="Helvetica"/>
            </a:endParaRPr>
          </a:p>
        </p:txBody>
      </p:sp>
      <p:sp>
        <p:nvSpPr>
          <p:cNvPr id="3" name="Content Placeholder 2"/>
          <p:cNvSpPr>
            <a:spLocks noGrp="1"/>
          </p:cNvSpPr>
          <p:nvPr>
            <p:ph idx="1"/>
          </p:nvPr>
        </p:nvSpPr>
        <p:spPr>
          <a:xfrm>
            <a:off x="719355" y="1484186"/>
            <a:ext cx="5199935" cy="3951641"/>
          </a:xfrm>
        </p:spPr>
        <p:txBody>
          <a:bodyPr/>
          <a:lstStyle/>
          <a:p>
            <a:pPr marL="0" indent="0">
              <a:buNone/>
            </a:pPr>
            <a:r>
              <a:rPr lang="en-US" sz="2800" dirty="0" smtClean="0"/>
              <a:t>Software/Tools</a:t>
            </a:r>
          </a:p>
          <a:p>
            <a:pPr marL="0" indent="0">
              <a:buNone/>
            </a:pPr>
            <a:endParaRPr lang="en-US" sz="1000" dirty="0" smtClean="0"/>
          </a:p>
          <a:p>
            <a:pPr marL="1262063"/>
            <a:r>
              <a:rPr lang="en-US" sz="2800" dirty="0" smtClean="0">
                <a:hlinkClick r:id="rId3" action="ppaction://hlinksldjump"/>
              </a:rPr>
              <a:t>SAS</a:t>
            </a:r>
            <a:endParaRPr lang="en-US" sz="2800" dirty="0" smtClean="0"/>
          </a:p>
          <a:p>
            <a:pPr marL="1262063"/>
            <a:r>
              <a:rPr lang="en-US" sz="2800" dirty="0" smtClean="0">
                <a:hlinkClick r:id="rId4" action="ppaction://hlinksldjump"/>
              </a:rPr>
              <a:t>SPSS</a:t>
            </a:r>
            <a:endParaRPr lang="en-US" sz="2800" dirty="0" smtClean="0"/>
          </a:p>
          <a:p>
            <a:pPr marL="1262063"/>
            <a:r>
              <a:rPr lang="en-US" sz="2800" dirty="0" smtClean="0">
                <a:hlinkClick r:id="rId5" action="ppaction://hlinksldjump"/>
              </a:rPr>
              <a:t>Stata</a:t>
            </a:r>
            <a:endParaRPr lang="en-US" sz="2800" dirty="0" smtClean="0"/>
          </a:p>
          <a:p>
            <a:pPr marL="1262063"/>
            <a:r>
              <a:rPr lang="en-US" sz="2800" dirty="0" smtClean="0">
                <a:hlinkClick r:id="rId6" action="ppaction://hlinksldjump"/>
              </a:rPr>
              <a:t>Exce</a:t>
            </a:r>
            <a:r>
              <a:rPr lang="en-US" sz="2800" dirty="0">
                <a:hlinkClick r:id="rId6" action="ppaction://hlinksldjump"/>
              </a:rPr>
              <a:t>l</a:t>
            </a:r>
            <a:endParaRPr lang="en-US" sz="2800" dirty="0"/>
          </a:p>
        </p:txBody>
      </p:sp>
      <p:sp>
        <p:nvSpPr>
          <p:cNvPr id="4" name="TextBox 3"/>
          <p:cNvSpPr txBox="1"/>
          <p:nvPr/>
        </p:nvSpPr>
        <p:spPr>
          <a:xfrm>
            <a:off x="3689244" y="4647406"/>
            <a:ext cx="5223847" cy="1292662"/>
          </a:xfrm>
          <a:prstGeom prst="rect">
            <a:avLst/>
          </a:prstGeom>
          <a:noFill/>
        </p:spPr>
        <p:txBody>
          <a:bodyPr wrap="square" rtlCol="0">
            <a:spAutoFit/>
          </a:bodyPr>
          <a:lstStyle/>
          <a:p>
            <a:r>
              <a:rPr lang="en-US" sz="2600" dirty="0" smtClean="0"/>
              <a:t>Using</a:t>
            </a:r>
          </a:p>
          <a:p>
            <a:pPr marL="342900" indent="-342900">
              <a:buFont typeface="Arial"/>
              <a:buChar char="•"/>
            </a:pPr>
            <a:r>
              <a:rPr lang="en-US" sz="2600" dirty="0" smtClean="0"/>
              <a:t>Excel Table Exported from Access</a:t>
            </a:r>
          </a:p>
          <a:p>
            <a:pPr marL="342900" indent="-342900">
              <a:buFont typeface="Arial"/>
              <a:buChar char="•"/>
            </a:pPr>
            <a:r>
              <a:rPr lang="en-US" sz="2600" dirty="0" smtClean="0"/>
              <a:t>Text File exported from Access</a:t>
            </a:r>
            <a:endParaRPr lang="en-US" sz="2600" dirty="0"/>
          </a:p>
        </p:txBody>
      </p:sp>
      <p:sp>
        <p:nvSpPr>
          <p:cNvPr id="5" name="TextBox 4"/>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7" action="ppaction://hlinksldjump"/>
              </a:rPr>
              <a:t>Ending</a:t>
            </a:r>
            <a:endParaRPr lang="en-US" dirty="0">
              <a:solidFill>
                <a:schemeClr val="bg1"/>
              </a:solidFill>
            </a:endParaRPr>
          </a:p>
        </p:txBody>
      </p:sp>
    </p:spTree>
    <p:extLst>
      <p:ext uri="{BB962C8B-B14F-4D97-AF65-F5344CB8AC3E}">
        <p14:creationId xmlns:p14="http://schemas.microsoft.com/office/powerpoint/2010/main" val="41880862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Import to Excel</a:t>
            </a:r>
            <a:endParaRPr lang="en-US" dirty="0">
              <a:latin typeface="Helvetica"/>
              <a:cs typeface="Helvetica"/>
            </a:endParaRPr>
          </a:p>
        </p:txBody>
      </p:sp>
      <p:pic>
        <p:nvPicPr>
          <p:cNvPr id="1026" name="Picture 2"/>
          <p:cNvPicPr>
            <a:picLocks noChangeAspect="1" noChangeArrowheads="1"/>
          </p:cNvPicPr>
          <p:nvPr/>
        </p:nvPicPr>
        <p:blipFill>
          <a:blip r:embed="rId3" cstate="print"/>
          <a:srcRect/>
          <a:stretch>
            <a:fillRect/>
          </a:stretch>
        </p:blipFill>
        <p:spPr bwMode="auto">
          <a:xfrm>
            <a:off x="228600" y="1262739"/>
            <a:ext cx="4206875" cy="30289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746568" y="1880356"/>
            <a:ext cx="4719637" cy="3398139"/>
          </a:xfrm>
          <a:prstGeom prst="rect">
            <a:avLst/>
          </a:prstGeom>
          <a:noFill/>
          <a:ln w="9525">
            <a:noFill/>
            <a:miter lim="800000"/>
            <a:headEnd/>
            <a:tailEnd/>
          </a:ln>
        </p:spPr>
      </p:pic>
      <p:pic>
        <p:nvPicPr>
          <p:cNvPr id="4" name="Picture 3" descr="Screen Shot 2014-09-17 at 7.49.46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64469" y="2593861"/>
            <a:ext cx="4822331" cy="3395655"/>
          </a:xfrm>
          <a:prstGeom prst="rect">
            <a:avLst/>
          </a:prstGeom>
        </p:spPr>
      </p:pic>
    </p:spTree>
    <p:extLst>
      <p:ext uri="{BB962C8B-B14F-4D97-AF65-F5344CB8AC3E}">
        <p14:creationId xmlns:p14="http://schemas.microsoft.com/office/powerpoint/2010/main" val="361420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9-17 at 7.57.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1827" y="1323200"/>
            <a:ext cx="5022174" cy="4092533"/>
          </a:xfrm>
          <a:prstGeom prst="rect">
            <a:avLst/>
          </a:prstGeom>
        </p:spPr>
      </p:pic>
      <p:sp>
        <p:nvSpPr>
          <p:cNvPr id="2" name="Title 1"/>
          <p:cNvSpPr>
            <a:spLocks noGrp="1"/>
          </p:cNvSpPr>
          <p:nvPr>
            <p:ph type="title"/>
          </p:nvPr>
        </p:nvSpPr>
        <p:spPr/>
        <p:txBody>
          <a:bodyPr>
            <a:normAutofit fontScale="90000"/>
          </a:bodyPr>
          <a:lstStyle/>
          <a:p>
            <a:r>
              <a:rPr lang="en-US" dirty="0" smtClean="0">
                <a:latin typeface="Helvetica"/>
                <a:cs typeface="Helvetica"/>
              </a:rPr>
              <a:t>Using Views/Queries with EXCEL</a:t>
            </a:r>
            <a:endParaRPr lang="en-US" dirty="0">
              <a:latin typeface="Helvetica"/>
              <a:cs typeface="Helvetica"/>
            </a:endParaRPr>
          </a:p>
        </p:txBody>
      </p:sp>
      <p:sp>
        <p:nvSpPr>
          <p:cNvPr id="3" name="Content Placeholder 2"/>
          <p:cNvSpPr>
            <a:spLocks noGrp="1"/>
          </p:cNvSpPr>
          <p:nvPr>
            <p:ph idx="1"/>
          </p:nvPr>
        </p:nvSpPr>
        <p:spPr>
          <a:xfrm>
            <a:off x="0" y="1219200"/>
            <a:ext cx="3962400" cy="4572000"/>
          </a:xfrm>
        </p:spPr>
        <p:txBody>
          <a:bodyPr/>
          <a:lstStyle/>
          <a:p>
            <a:r>
              <a:rPr lang="en-US" sz="2400" dirty="0" smtClean="0"/>
              <a:t>One of the major reasons for developing views/queries is to put data into a form suitable for Excel</a:t>
            </a:r>
          </a:p>
          <a:p>
            <a:r>
              <a:rPr lang="en-US" sz="2400" dirty="0" smtClean="0"/>
              <a:t>Close Access, Open Excel</a:t>
            </a:r>
          </a:p>
          <a:p>
            <a:r>
              <a:rPr lang="en-US" sz="2400" dirty="0" smtClean="0"/>
              <a:t>Choose “From Access” on the Data Tab</a:t>
            </a:r>
          </a:p>
          <a:p>
            <a:r>
              <a:rPr lang="en-US" sz="2400" dirty="0" smtClean="0"/>
              <a:t>Select your Data Source (the Access file)</a:t>
            </a:r>
            <a:endParaRPr lang="en-US" sz="2400" dirty="0"/>
          </a:p>
        </p:txBody>
      </p:sp>
      <p:sp>
        <p:nvSpPr>
          <p:cNvPr id="6" name="Right Arrow 5"/>
          <p:cNvSpPr/>
          <p:nvPr/>
        </p:nvSpPr>
        <p:spPr bwMode="auto">
          <a:xfrm rot="7677460" flipH="1">
            <a:off x="2828512" y="2878323"/>
            <a:ext cx="1780136" cy="182136"/>
          </a:xfrm>
          <a:prstGeom prst="rightArrow">
            <a:avLst>
              <a:gd name="adj1" fmla="val 54783"/>
              <a:gd name="adj2" fmla="val 105124"/>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44473D"/>
              </a:solidFill>
              <a:effectLst/>
              <a:latin typeface="Arial" charset="0"/>
            </a:endParaRPr>
          </a:p>
        </p:txBody>
      </p:sp>
    </p:spTree>
    <p:extLst>
      <p:ext uri="{BB962C8B-B14F-4D97-AF65-F5344CB8AC3E}">
        <p14:creationId xmlns:p14="http://schemas.microsoft.com/office/powerpoint/2010/main" val="42186943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9-17 at 7.58.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212" y="1473579"/>
            <a:ext cx="6616700" cy="3200400"/>
          </a:xfrm>
          <a:prstGeom prst="rect">
            <a:avLst/>
          </a:prstGeom>
        </p:spPr>
      </p:pic>
      <p:sp>
        <p:nvSpPr>
          <p:cNvPr id="5" name="Rectangular Callout 4"/>
          <p:cNvSpPr/>
          <p:nvPr/>
        </p:nvSpPr>
        <p:spPr>
          <a:xfrm>
            <a:off x="1305160" y="3657600"/>
            <a:ext cx="3200400" cy="1905000"/>
          </a:xfrm>
          <a:prstGeom prst="wedgeRectCallout">
            <a:avLst>
              <a:gd name="adj1" fmla="val -37860"/>
              <a:gd name="adj2" fmla="val -123611"/>
            </a:avLst>
          </a:prstGeom>
          <a:solidFill>
            <a:srgbClr val="BBE0E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Note, queries show up just as if they were simple tables </a:t>
            </a:r>
            <a:endParaRPr lang="en-US" sz="2800" dirty="0">
              <a:solidFill>
                <a:schemeClr val="tx1"/>
              </a:solidFill>
            </a:endParaRPr>
          </a:p>
        </p:txBody>
      </p:sp>
      <p:pic>
        <p:nvPicPr>
          <p:cNvPr id="3" name="Picture 2" descr="Screen Shot 2014-09-17 at 7.59.3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743" y="2949085"/>
            <a:ext cx="3721100" cy="3073400"/>
          </a:xfrm>
          <a:prstGeom prst="rect">
            <a:avLst/>
          </a:prstGeom>
        </p:spPr>
      </p:pic>
      <p:sp>
        <p:nvSpPr>
          <p:cNvPr id="7" name="TextBox 6"/>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5" action="ppaction://hlinksldjump"/>
              </a:rPr>
              <a:t>More Tools</a:t>
            </a:r>
            <a:endParaRPr lang="en-US" dirty="0">
              <a:solidFill>
                <a:schemeClr val="bg1"/>
              </a:solidFill>
            </a:endParaRPr>
          </a:p>
        </p:txBody>
      </p:sp>
      <p:sp>
        <p:nvSpPr>
          <p:cNvPr id="8" name="Title 1"/>
          <p:cNvSpPr>
            <a:spLocks noGrp="1"/>
          </p:cNvSpPr>
          <p:nvPr>
            <p:ph type="title"/>
          </p:nvPr>
        </p:nvSpPr>
        <p:spPr>
          <a:xfrm>
            <a:off x="457200" y="274638"/>
            <a:ext cx="8229600" cy="792162"/>
          </a:xfrm>
        </p:spPr>
        <p:txBody>
          <a:bodyPr>
            <a:normAutofit/>
          </a:bodyPr>
          <a:lstStyle/>
          <a:p>
            <a:r>
              <a:rPr lang="en-US" dirty="0" smtClean="0">
                <a:latin typeface="Helvetica"/>
                <a:cs typeface="Helvetica"/>
              </a:rPr>
              <a:t>Selecting Table in EXCEL</a:t>
            </a:r>
            <a:endParaRPr lang="en-US" dirty="0">
              <a:latin typeface="Helvetica"/>
              <a:cs typeface="Helvetica"/>
            </a:endParaRPr>
          </a:p>
        </p:txBody>
      </p:sp>
    </p:spTree>
    <p:extLst>
      <p:ext uri="{BB962C8B-B14F-4D97-AF65-F5344CB8AC3E}">
        <p14:creationId xmlns:p14="http://schemas.microsoft.com/office/powerpoint/2010/main" val="28130153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2162"/>
          </a:xfrm>
        </p:spPr>
        <p:txBody>
          <a:bodyPr/>
          <a:lstStyle/>
          <a:p>
            <a:r>
              <a:rPr lang="en-US" dirty="0" smtClean="0">
                <a:latin typeface="Helvetica"/>
                <a:cs typeface="Helvetica"/>
              </a:rPr>
              <a:t>SAS Import Table Query</a:t>
            </a:r>
            <a:endParaRPr lang="en-US" dirty="0">
              <a:latin typeface="Helvetica"/>
              <a:cs typeface="Helvetica"/>
            </a:endParaRPr>
          </a:p>
        </p:txBody>
      </p:sp>
      <p:sp>
        <p:nvSpPr>
          <p:cNvPr id="5" name="TextBox 4"/>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3" action="ppaction://hlinksldjump"/>
              </a:rPr>
              <a:t>More Tools</a:t>
            </a:r>
            <a:endParaRPr lang="en-US" dirty="0">
              <a:solidFill>
                <a:schemeClr val="bg1"/>
              </a:solidFill>
            </a:endParaRPr>
          </a:p>
        </p:txBody>
      </p:sp>
      <p:pic>
        <p:nvPicPr>
          <p:cNvPr id="3" name="Picture 2" descr="Screen Shot 2014-09-17 at 8.48.4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784" y="1066800"/>
            <a:ext cx="5470215" cy="3825391"/>
          </a:xfrm>
          <a:prstGeom prst="rect">
            <a:avLst/>
          </a:prstGeom>
        </p:spPr>
      </p:pic>
      <p:grpSp>
        <p:nvGrpSpPr>
          <p:cNvPr id="8" name="Group 7"/>
          <p:cNvGrpSpPr/>
          <p:nvPr/>
        </p:nvGrpSpPr>
        <p:grpSpPr>
          <a:xfrm>
            <a:off x="1998203" y="1445582"/>
            <a:ext cx="5555205" cy="3929758"/>
            <a:chOff x="1998203" y="1445582"/>
            <a:chExt cx="5555205" cy="3929758"/>
          </a:xfrm>
        </p:grpSpPr>
        <p:pic>
          <p:nvPicPr>
            <p:cNvPr id="6" name="Picture 5" descr="Screen Shot 2014-09-17 at 8.50.30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8203" y="1445582"/>
              <a:ext cx="5555205" cy="3929758"/>
            </a:xfrm>
            <a:prstGeom prst="rect">
              <a:avLst/>
            </a:prstGeom>
          </p:spPr>
        </p:pic>
        <p:pic>
          <p:nvPicPr>
            <p:cNvPr id="7" name="Picture 6" descr="Screen Shot 2014-09-17 at 8.50.10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6622" y="2337443"/>
              <a:ext cx="3651994" cy="547799"/>
            </a:xfrm>
            <a:prstGeom prst="rect">
              <a:avLst/>
            </a:prstGeom>
          </p:spPr>
        </p:pic>
      </p:grpSp>
      <p:pic>
        <p:nvPicPr>
          <p:cNvPr id="9" name="Picture 8" descr="Screen Shot 2014-09-17 at 8.52.46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421502"/>
            <a:ext cx="9144000" cy="2737437"/>
          </a:xfrm>
          <a:prstGeom prst="rect">
            <a:avLst/>
          </a:prstGeom>
        </p:spPr>
      </p:pic>
    </p:spTree>
    <p:extLst>
      <p:ext uri="{BB962C8B-B14F-4D97-AF65-F5344CB8AC3E}">
        <p14:creationId xmlns:p14="http://schemas.microsoft.com/office/powerpoint/2010/main" val="3234916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3 Steps to Database Design</a:t>
            </a:r>
            <a:endParaRPr lang="en-US" dirty="0">
              <a:latin typeface="Helvetica"/>
              <a:cs typeface="Helvetica"/>
            </a:endParaRPr>
          </a:p>
        </p:txBody>
      </p:sp>
      <p:sp>
        <p:nvSpPr>
          <p:cNvPr id="3" name="Content Placeholder 2"/>
          <p:cNvSpPr>
            <a:spLocks noGrp="1"/>
          </p:cNvSpPr>
          <p:nvPr>
            <p:ph idx="1"/>
          </p:nvPr>
        </p:nvSpPr>
        <p:spPr>
          <a:xfrm>
            <a:off x="457200" y="1371600"/>
            <a:ext cx="8229600" cy="4525963"/>
          </a:xfrm>
        </p:spPr>
        <p:txBody>
          <a:bodyPr/>
          <a:lstStyle/>
          <a:p>
            <a:pPr marL="514350" indent="-514350">
              <a:buFont typeface="+mj-lt"/>
              <a:buAutoNum type="arabicPeriod"/>
            </a:pPr>
            <a:r>
              <a:rPr lang="en-US" dirty="0" smtClean="0"/>
              <a:t>Split Data Into Tables</a:t>
            </a:r>
          </a:p>
          <a:p>
            <a:pPr marL="914400" lvl="1" indent="-514350"/>
            <a:r>
              <a:rPr lang="en-US" dirty="0" smtClean="0"/>
              <a:t>Normalization</a:t>
            </a:r>
          </a:p>
          <a:p>
            <a:pPr marL="914400" lvl="1" indent="-514350"/>
            <a:r>
              <a:rPr lang="en-US" dirty="0" smtClean="0"/>
              <a:t>Each field must contain only one value</a:t>
            </a:r>
          </a:p>
          <a:p>
            <a:pPr marL="914400" lvl="1" indent="-514350"/>
            <a:r>
              <a:rPr lang="en-US" dirty="0" smtClean="0"/>
              <a:t>Each field must have a unique name</a:t>
            </a:r>
          </a:p>
          <a:p>
            <a:pPr marL="914400" lvl="1" indent="-514350"/>
            <a:endParaRPr lang="en-US" sz="1200" dirty="0" smtClean="0"/>
          </a:p>
          <a:p>
            <a:pPr marL="514350" indent="-514350">
              <a:buFont typeface="+mj-lt"/>
              <a:buAutoNum type="arabicPeriod"/>
            </a:pPr>
            <a:r>
              <a:rPr lang="en-US" dirty="0" smtClean="0"/>
              <a:t>Determine Data Type for Each Column</a:t>
            </a:r>
          </a:p>
          <a:p>
            <a:pPr marL="514350" indent="-514350">
              <a:buFont typeface="+mj-lt"/>
              <a:buAutoNum type="arabicPeriod"/>
            </a:pPr>
            <a:endParaRPr lang="en-US" sz="1200" dirty="0" smtClean="0"/>
          </a:p>
          <a:p>
            <a:pPr marL="514350" indent="-514350">
              <a:buFont typeface="+mj-lt"/>
              <a:buAutoNum type="arabicPeriod"/>
            </a:pPr>
            <a:r>
              <a:rPr lang="en-US" dirty="0" smtClean="0"/>
              <a:t>Identify Relationships Between the Tables</a:t>
            </a:r>
          </a:p>
          <a:p>
            <a:pPr marL="914400" lvl="1" indent="-514350"/>
            <a:r>
              <a:rPr lang="en-US" dirty="0" smtClean="0"/>
              <a:t>No two records can be identical</a:t>
            </a:r>
          </a:p>
          <a:p>
            <a:pPr marL="514350" indent="-514350">
              <a:buFont typeface="+mj-lt"/>
              <a:buAutoNum type="arabicPeriod"/>
            </a:pPr>
            <a:endParaRPr lang="en-US" dirty="0"/>
          </a:p>
        </p:txBody>
      </p:sp>
    </p:spTree>
    <p:extLst>
      <p:ext uri="{BB962C8B-B14F-4D97-AF65-F5344CB8AC3E}">
        <p14:creationId xmlns:p14="http://schemas.microsoft.com/office/powerpoint/2010/main" val="238090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ox(i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ox(in)">
                                      <p:cBhvr>
                                        <p:cTn id="12" dur="500"/>
                                        <p:tgtEl>
                                          <p:spTgt spid="3">
                                            <p:txEl>
                                              <p:pRg st="7" end="7"/>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box(in)">
                                      <p:cBhvr>
                                        <p:cTn id="1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2162"/>
          </a:xfrm>
        </p:spPr>
        <p:txBody>
          <a:bodyPr/>
          <a:lstStyle/>
          <a:p>
            <a:r>
              <a:rPr lang="en-US" dirty="0" smtClean="0">
                <a:latin typeface="Helvetica"/>
                <a:cs typeface="Helvetica"/>
              </a:rPr>
              <a:t>SAS Import Excel</a:t>
            </a:r>
            <a:endParaRPr lang="en-US" dirty="0">
              <a:latin typeface="Helvetica"/>
              <a:cs typeface="Helvetica"/>
            </a:endParaRPr>
          </a:p>
        </p:txBody>
      </p:sp>
      <p:sp>
        <p:nvSpPr>
          <p:cNvPr id="6" name="TextBox 5"/>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3" action="ppaction://hlinksldjump"/>
              </a:rPr>
              <a:t>More Tools</a:t>
            </a:r>
            <a:endParaRPr lang="en-US" dirty="0">
              <a:solidFill>
                <a:schemeClr val="bg1"/>
              </a:solidFill>
            </a:endParaRPr>
          </a:p>
        </p:txBody>
      </p:sp>
      <p:pic>
        <p:nvPicPr>
          <p:cNvPr id="2" name="Picture 1" descr="Screen Shot 2014-09-17 at 8.59.2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617" y="1066800"/>
            <a:ext cx="5513377" cy="3829257"/>
          </a:xfrm>
          <a:prstGeom prst="rect">
            <a:avLst/>
          </a:prstGeom>
        </p:spPr>
      </p:pic>
      <p:pic>
        <p:nvPicPr>
          <p:cNvPr id="3" name="Picture 2" descr="Screen Shot 2014-09-17 at 8.59.59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4269" y="1472526"/>
            <a:ext cx="5723943" cy="3980160"/>
          </a:xfrm>
          <a:prstGeom prst="rect">
            <a:avLst/>
          </a:prstGeom>
        </p:spPr>
      </p:pic>
      <p:pic>
        <p:nvPicPr>
          <p:cNvPr id="8" name="Picture 7" descr="Screen Shot 2014-09-17 at 9.01.35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041649"/>
            <a:ext cx="9144000" cy="3713738"/>
          </a:xfrm>
          <a:prstGeom prst="rect">
            <a:avLst/>
          </a:prstGeom>
        </p:spPr>
      </p:pic>
    </p:spTree>
    <p:extLst>
      <p:ext uri="{BB962C8B-B14F-4D97-AF65-F5344CB8AC3E}">
        <p14:creationId xmlns:p14="http://schemas.microsoft.com/office/powerpoint/2010/main" val="259301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2"/>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2162"/>
          </a:xfrm>
        </p:spPr>
        <p:txBody>
          <a:bodyPr/>
          <a:lstStyle/>
          <a:p>
            <a:r>
              <a:rPr lang="en-US" dirty="0" smtClean="0">
                <a:latin typeface="Helvetica"/>
                <a:cs typeface="Helvetica"/>
              </a:rPr>
              <a:t>SAS Import Queries</a:t>
            </a:r>
            <a:endParaRPr lang="en-US" dirty="0">
              <a:latin typeface="Helvetica"/>
              <a:cs typeface="Helvetica"/>
            </a:endParaRPr>
          </a:p>
        </p:txBody>
      </p:sp>
      <p:sp>
        <p:nvSpPr>
          <p:cNvPr id="5" name="TextBox 4"/>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3" action="ppaction://hlinksldjump"/>
              </a:rPr>
              <a:t>More Tools</a:t>
            </a:r>
            <a:endParaRPr lang="en-US" dirty="0">
              <a:solidFill>
                <a:schemeClr val="bg1"/>
              </a:solidFill>
            </a:endParaRPr>
          </a:p>
        </p:txBody>
      </p:sp>
      <p:sp>
        <p:nvSpPr>
          <p:cNvPr id="6" name="Rectangle 5"/>
          <p:cNvSpPr/>
          <p:nvPr/>
        </p:nvSpPr>
        <p:spPr>
          <a:xfrm>
            <a:off x="173011" y="1195277"/>
            <a:ext cx="5137769" cy="3262432"/>
          </a:xfrm>
          <a:prstGeom prst="rect">
            <a:avLst/>
          </a:prstGeom>
          <a:ln w="38100">
            <a:solidFill>
              <a:schemeClr val="accent3">
                <a:lumMod val="75000"/>
              </a:schemeClr>
            </a:solidFill>
          </a:ln>
        </p:spPr>
        <p:txBody>
          <a:bodyPr wrap="square">
            <a:spAutoFit/>
          </a:bodyPr>
          <a:lstStyle/>
          <a:p>
            <a:r>
              <a:rPr lang="en-US" sz="2600" dirty="0" smtClean="0"/>
              <a:t>Txt File</a:t>
            </a:r>
          </a:p>
          <a:p>
            <a:endParaRPr lang="en-US" dirty="0"/>
          </a:p>
          <a:p>
            <a:r>
              <a:rPr lang="en-US" dirty="0" smtClean="0"/>
              <a:t>PROC </a:t>
            </a:r>
            <a:r>
              <a:rPr lang="en-US" dirty="0"/>
              <a:t>IMPORT OUT= WORK.Test </a:t>
            </a:r>
          </a:p>
          <a:p>
            <a:r>
              <a:rPr lang="en-US" dirty="0" smtClean="0"/>
              <a:t>            </a:t>
            </a:r>
            <a:r>
              <a:rPr lang="en-US" dirty="0"/>
              <a:t>DATATABLE= "AllWellData" </a:t>
            </a:r>
          </a:p>
          <a:p>
            <a:r>
              <a:rPr lang="en-US" dirty="0" smtClean="0"/>
              <a:t>            </a:t>
            </a:r>
            <a:r>
              <a:rPr lang="en-US" dirty="0"/>
              <a:t>DBMS=ACCESS REPLACE;</a:t>
            </a:r>
          </a:p>
          <a:p>
            <a:r>
              <a:rPr lang="en-US" dirty="0" smtClean="0"/>
              <a:t>     </a:t>
            </a:r>
            <a:r>
              <a:rPr lang="en-US" dirty="0"/>
              <a:t>DATABASE="J:\DatabaseWkShop\welldata.accdb"; </a:t>
            </a:r>
          </a:p>
          <a:p>
            <a:r>
              <a:rPr lang="en-US" dirty="0" smtClean="0"/>
              <a:t>     </a:t>
            </a:r>
            <a:r>
              <a:rPr lang="en-US" dirty="0"/>
              <a:t>SCANMEMO=YES;</a:t>
            </a:r>
          </a:p>
          <a:p>
            <a:r>
              <a:rPr lang="en-US" dirty="0" smtClean="0"/>
              <a:t>     </a:t>
            </a:r>
            <a:r>
              <a:rPr lang="en-US" dirty="0"/>
              <a:t>USEDATE=NO;</a:t>
            </a:r>
          </a:p>
          <a:p>
            <a:r>
              <a:rPr lang="en-US" dirty="0" smtClean="0"/>
              <a:t>     </a:t>
            </a:r>
            <a:r>
              <a:rPr lang="en-US" dirty="0"/>
              <a:t>SCANTIME=YES;</a:t>
            </a:r>
          </a:p>
          <a:p>
            <a:r>
              <a:rPr lang="en-US" dirty="0" smtClean="0"/>
              <a:t>RUN</a:t>
            </a:r>
            <a:r>
              <a:rPr lang="en-US" dirty="0"/>
              <a:t>;</a:t>
            </a:r>
          </a:p>
          <a:p>
            <a:endParaRPr lang="en-US" dirty="0"/>
          </a:p>
        </p:txBody>
      </p:sp>
      <p:sp>
        <p:nvSpPr>
          <p:cNvPr id="9" name="TextBox 8"/>
          <p:cNvSpPr txBox="1"/>
          <p:nvPr/>
        </p:nvSpPr>
        <p:spPr>
          <a:xfrm>
            <a:off x="3613899" y="3642613"/>
            <a:ext cx="5267004" cy="2154436"/>
          </a:xfrm>
          <a:prstGeom prst="rect">
            <a:avLst/>
          </a:prstGeom>
          <a:solidFill>
            <a:schemeClr val="bg1"/>
          </a:solidFill>
          <a:ln w="38100">
            <a:solidFill>
              <a:schemeClr val="accent2">
                <a:lumMod val="75000"/>
              </a:schemeClr>
            </a:solidFill>
          </a:ln>
        </p:spPr>
        <p:txBody>
          <a:bodyPr wrap="square" rtlCol="0">
            <a:spAutoFit/>
          </a:bodyPr>
          <a:lstStyle/>
          <a:p>
            <a:r>
              <a:rPr lang="en-US" sz="2600" dirty="0" smtClean="0"/>
              <a:t>Excel File</a:t>
            </a:r>
          </a:p>
          <a:p>
            <a:endParaRPr lang="en-US" dirty="0"/>
          </a:p>
          <a:p>
            <a:r>
              <a:rPr lang="en-US" dirty="0" smtClean="0"/>
              <a:t>proc </a:t>
            </a:r>
            <a:r>
              <a:rPr lang="en-US" dirty="0"/>
              <a:t>import</a:t>
            </a:r>
          </a:p>
          <a:p>
            <a:r>
              <a:rPr lang="en-US" dirty="0"/>
              <a:t>	datafile="J:\DatabaseWkShop</a:t>
            </a:r>
            <a:r>
              <a:rPr lang="en-US" dirty="0" smtClean="0"/>
              <a:t>\AllWellData.xlsx"</a:t>
            </a:r>
            <a:endParaRPr lang="en-US" dirty="0"/>
          </a:p>
          <a:p>
            <a:r>
              <a:rPr lang="en-US" dirty="0"/>
              <a:t>	dbms=</a:t>
            </a:r>
            <a:r>
              <a:rPr lang="en-US" dirty="0" err="1"/>
              <a:t>xlsx</a:t>
            </a:r>
            <a:endParaRPr lang="en-US" dirty="0"/>
          </a:p>
          <a:p>
            <a:r>
              <a:rPr lang="en-US" dirty="0"/>
              <a:t>	out</a:t>
            </a:r>
            <a:r>
              <a:rPr lang="en-US" dirty="0" smtClean="0"/>
              <a:t>=</a:t>
            </a:r>
            <a:r>
              <a:rPr lang="en-US" dirty="0" err="1" smtClean="0"/>
              <a:t>AllWellData</a:t>
            </a:r>
            <a:endParaRPr lang="en-US" dirty="0"/>
          </a:p>
          <a:p>
            <a:r>
              <a:rPr lang="en-US" dirty="0"/>
              <a:t>	replace</a:t>
            </a:r>
            <a:r>
              <a:rPr lang="en-US" dirty="0" smtClean="0"/>
              <a:t>;</a:t>
            </a:r>
            <a:endParaRPr lang="en-US" dirty="0"/>
          </a:p>
        </p:txBody>
      </p:sp>
    </p:spTree>
    <p:extLst>
      <p:ext uri="{BB962C8B-B14F-4D97-AF65-F5344CB8AC3E}">
        <p14:creationId xmlns:p14="http://schemas.microsoft.com/office/powerpoint/2010/main" val="13851043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666656"/>
          </a:xfrm>
        </p:spPr>
        <p:txBody>
          <a:bodyPr/>
          <a:lstStyle/>
          <a:p>
            <a:r>
              <a:rPr lang="en-US" dirty="0" err="1" smtClean="0">
                <a:latin typeface="Helvetica"/>
                <a:cs typeface="Helvetica"/>
              </a:rPr>
              <a:t>Stata</a:t>
            </a:r>
            <a:r>
              <a:rPr lang="en-US" dirty="0" smtClean="0">
                <a:latin typeface="Helvetica"/>
                <a:cs typeface="Helvetica"/>
              </a:rPr>
              <a:t> Import Excel</a:t>
            </a:r>
            <a:endParaRPr lang="en-US" dirty="0">
              <a:latin typeface="Helvetica"/>
              <a:cs typeface="Helvetica"/>
            </a:endParaRPr>
          </a:p>
        </p:txBody>
      </p:sp>
      <p:pic>
        <p:nvPicPr>
          <p:cNvPr id="3" name="Picture 2" descr="Screen Shot 2014-08-26 at 10.03.29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408" y="1066800"/>
            <a:ext cx="8686800" cy="5652655"/>
          </a:xfrm>
          <a:prstGeom prst="rect">
            <a:avLst/>
          </a:prstGeom>
        </p:spPr>
      </p:pic>
    </p:spTree>
    <p:extLst>
      <p:ext uri="{BB962C8B-B14F-4D97-AF65-F5344CB8AC3E}">
        <p14:creationId xmlns:p14="http://schemas.microsoft.com/office/powerpoint/2010/main" val="35673265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2162"/>
          </a:xfrm>
        </p:spPr>
        <p:txBody>
          <a:bodyPr/>
          <a:lstStyle/>
          <a:p>
            <a:r>
              <a:rPr lang="en-US" dirty="0" err="1" smtClean="0">
                <a:latin typeface="Helvetica"/>
                <a:cs typeface="Helvetica"/>
              </a:rPr>
              <a:t>Stata</a:t>
            </a:r>
            <a:r>
              <a:rPr lang="en-US" dirty="0" smtClean="0">
                <a:latin typeface="Helvetica"/>
                <a:cs typeface="Helvetica"/>
              </a:rPr>
              <a:t> Import Excel</a:t>
            </a:r>
            <a:endParaRPr lang="en-US" dirty="0">
              <a:latin typeface="Helvetica"/>
              <a:cs typeface="Helvetica"/>
            </a:endParaRPr>
          </a:p>
        </p:txBody>
      </p:sp>
      <p:sp>
        <p:nvSpPr>
          <p:cNvPr id="3" name="TextBox 2"/>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3" action="ppaction://hlinksldjump"/>
              </a:rPr>
              <a:t>More Tools</a:t>
            </a:r>
            <a:endParaRPr lang="en-US" dirty="0">
              <a:solidFill>
                <a:schemeClr val="bg1"/>
              </a:solidFill>
            </a:endParaRPr>
          </a:p>
        </p:txBody>
      </p:sp>
      <p:pic>
        <p:nvPicPr>
          <p:cNvPr id="7" name="Picture 6" descr="Screen Shot 2014-09-17 at 8.30.2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6253" y="1066800"/>
            <a:ext cx="5569732" cy="4605141"/>
          </a:xfrm>
          <a:prstGeom prst="rect">
            <a:avLst/>
          </a:prstGeom>
        </p:spPr>
      </p:pic>
      <p:sp>
        <p:nvSpPr>
          <p:cNvPr id="5" name="TextBox 4"/>
          <p:cNvSpPr txBox="1"/>
          <p:nvPr/>
        </p:nvSpPr>
        <p:spPr>
          <a:xfrm>
            <a:off x="351529" y="5699207"/>
            <a:ext cx="8686800" cy="646331"/>
          </a:xfrm>
          <a:prstGeom prst="rect">
            <a:avLst/>
          </a:prstGeom>
          <a:noFill/>
        </p:spPr>
        <p:txBody>
          <a:bodyPr wrap="square" rtlCol="0">
            <a:spAutoFit/>
          </a:bodyPr>
          <a:lstStyle/>
          <a:p>
            <a:r>
              <a:rPr lang="en-US" dirty="0"/>
              <a:t>import excel "J:\DatabaseWkShop</a:t>
            </a:r>
            <a:r>
              <a:rPr lang="en-US" dirty="0" smtClean="0"/>
              <a:t>\AllWellData.xlsx</a:t>
            </a:r>
            <a:r>
              <a:rPr lang="en-US" dirty="0"/>
              <a:t>", sheet</a:t>
            </a:r>
            <a:r>
              <a:rPr lang="en-US" dirty="0" smtClean="0"/>
              <a:t>(”AllWellData"</a:t>
            </a:r>
            <a:r>
              <a:rPr lang="en-US" dirty="0"/>
              <a:t>) </a:t>
            </a:r>
            <a:r>
              <a:rPr lang="en-US" dirty="0" smtClean="0"/>
              <a:t>firstrow</a:t>
            </a:r>
            <a:endParaRPr lang="en-US" dirty="0"/>
          </a:p>
          <a:p>
            <a:endParaRPr lang="en-US" dirty="0"/>
          </a:p>
        </p:txBody>
      </p:sp>
    </p:spTree>
    <p:extLst>
      <p:ext uri="{BB962C8B-B14F-4D97-AF65-F5344CB8AC3E}">
        <p14:creationId xmlns:p14="http://schemas.microsoft.com/office/powerpoint/2010/main" val="185036113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2162"/>
          </a:xfrm>
        </p:spPr>
        <p:txBody>
          <a:bodyPr/>
          <a:lstStyle/>
          <a:p>
            <a:r>
              <a:rPr lang="en-US" dirty="0" err="1" smtClean="0">
                <a:latin typeface="Helvetica"/>
                <a:cs typeface="Helvetica"/>
              </a:rPr>
              <a:t>Stata</a:t>
            </a:r>
            <a:r>
              <a:rPr lang="en-US" dirty="0" smtClean="0">
                <a:latin typeface="Helvetica"/>
                <a:cs typeface="Helvetica"/>
              </a:rPr>
              <a:t> Import Txt</a:t>
            </a:r>
            <a:endParaRPr lang="en-US" dirty="0">
              <a:latin typeface="Helvetica"/>
              <a:cs typeface="Helvetica"/>
            </a:endParaRPr>
          </a:p>
        </p:txBody>
      </p:sp>
      <p:sp>
        <p:nvSpPr>
          <p:cNvPr id="5" name="TextBox 4"/>
          <p:cNvSpPr txBox="1"/>
          <p:nvPr/>
        </p:nvSpPr>
        <p:spPr>
          <a:xfrm>
            <a:off x="351529" y="5577606"/>
            <a:ext cx="8686800" cy="369332"/>
          </a:xfrm>
          <a:prstGeom prst="rect">
            <a:avLst/>
          </a:prstGeom>
          <a:noFill/>
        </p:spPr>
        <p:txBody>
          <a:bodyPr wrap="square" rtlCol="0">
            <a:spAutoFit/>
          </a:bodyPr>
          <a:lstStyle/>
          <a:p>
            <a:endParaRPr lang="en-US" dirty="0"/>
          </a:p>
        </p:txBody>
      </p:sp>
      <p:sp>
        <p:nvSpPr>
          <p:cNvPr id="3" name="TextBox 2"/>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3" action="ppaction://hlinksldjump"/>
              </a:rPr>
              <a:t>More Tools</a:t>
            </a:r>
            <a:endParaRPr lang="en-US" dirty="0">
              <a:solidFill>
                <a:schemeClr val="bg1"/>
              </a:solidFill>
            </a:endParaRPr>
          </a:p>
        </p:txBody>
      </p:sp>
      <p:sp>
        <p:nvSpPr>
          <p:cNvPr id="6" name="TextBox 5"/>
          <p:cNvSpPr txBox="1"/>
          <p:nvPr/>
        </p:nvSpPr>
        <p:spPr>
          <a:xfrm>
            <a:off x="1141929" y="5762272"/>
            <a:ext cx="7337384" cy="369332"/>
          </a:xfrm>
          <a:prstGeom prst="rect">
            <a:avLst/>
          </a:prstGeom>
          <a:noFill/>
        </p:spPr>
        <p:txBody>
          <a:bodyPr wrap="square" rtlCol="0">
            <a:spAutoFit/>
          </a:bodyPr>
          <a:lstStyle/>
          <a:p>
            <a:r>
              <a:rPr lang="en-US" dirty="0" smtClean="0"/>
              <a:t>Import delimited c:\</a:t>
            </a:r>
            <a:r>
              <a:rPr lang="en-US" dirty="0" smtClean="0"/>
              <a:t>Users\s\ahDocuments\AllWellData.txt</a:t>
            </a:r>
            <a:endParaRPr lang="en-US" dirty="0"/>
          </a:p>
        </p:txBody>
      </p:sp>
      <p:pic>
        <p:nvPicPr>
          <p:cNvPr id="7" name="Picture 6" descr="Screen Shot 2014-09-17 at 8.33.2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3583" y="1066800"/>
            <a:ext cx="4475975" cy="4589964"/>
          </a:xfrm>
          <a:prstGeom prst="rect">
            <a:avLst/>
          </a:prstGeom>
        </p:spPr>
      </p:pic>
    </p:spTree>
    <p:extLst>
      <p:ext uri="{BB962C8B-B14F-4D97-AF65-F5344CB8AC3E}">
        <p14:creationId xmlns:p14="http://schemas.microsoft.com/office/powerpoint/2010/main" val="18225820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2162"/>
          </a:xfrm>
        </p:spPr>
        <p:txBody>
          <a:bodyPr/>
          <a:lstStyle/>
          <a:p>
            <a:r>
              <a:rPr lang="en-US" dirty="0" smtClean="0">
                <a:latin typeface="Helvetica"/>
                <a:cs typeface="Helvetica"/>
              </a:rPr>
              <a:t>SPSS Import Table Query</a:t>
            </a:r>
            <a:endParaRPr lang="en-US" dirty="0">
              <a:latin typeface="Helvetica"/>
              <a:cs typeface="Helvetica"/>
            </a:endParaRPr>
          </a:p>
        </p:txBody>
      </p:sp>
      <p:pic>
        <p:nvPicPr>
          <p:cNvPr id="3074" name="Picture 2"/>
          <p:cNvPicPr>
            <a:picLocks noChangeAspect="1" noChangeArrowheads="1"/>
          </p:cNvPicPr>
          <p:nvPr/>
        </p:nvPicPr>
        <p:blipFill>
          <a:blip r:embed="rId3" cstate="print"/>
          <a:srcRect/>
          <a:stretch>
            <a:fillRect/>
          </a:stretch>
        </p:blipFill>
        <p:spPr bwMode="auto">
          <a:xfrm>
            <a:off x="0" y="1143000"/>
            <a:ext cx="3952967" cy="3871912"/>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685800" y="2590800"/>
            <a:ext cx="3352800" cy="2912022"/>
          </a:xfrm>
          <a:prstGeom prst="rect">
            <a:avLst/>
          </a:prstGeom>
          <a:noFill/>
          <a:ln w="9525">
            <a:noFill/>
            <a:miter lim="800000"/>
            <a:headEnd/>
            <a:tailEnd/>
          </a:ln>
        </p:spPr>
      </p:pic>
      <p:pic>
        <p:nvPicPr>
          <p:cNvPr id="3076" name="Picture 4"/>
          <p:cNvPicPr>
            <a:picLocks noChangeAspect="1" noChangeArrowheads="1"/>
          </p:cNvPicPr>
          <p:nvPr/>
        </p:nvPicPr>
        <p:blipFill>
          <a:blip r:embed="rId5" cstate="print"/>
          <a:srcRect/>
          <a:stretch>
            <a:fillRect/>
          </a:stretch>
        </p:blipFill>
        <p:spPr bwMode="auto">
          <a:xfrm>
            <a:off x="3086100" y="1524000"/>
            <a:ext cx="6057900" cy="4926115"/>
          </a:xfrm>
          <a:prstGeom prst="rect">
            <a:avLst/>
          </a:prstGeom>
          <a:noFill/>
          <a:ln w="9525">
            <a:noFill/>
            <a:miter lim="800000"/>
            <a:headEnd/>
            <a:tailEnd/>
          </a:ln>
        </p:spPr>
      </p:pic>
      <p:grpSp>
        <p:nvGrpSpPr>
          <p:cNvPr id="6" name="Group 26"/>
          <p:cNvGrpSpPr/>
          <p:nvPr/>
        </p:nvGrpSpPr>
        <p:grpSpPr>
          <a:xfrm>
            <a:off x="609600" y="2743200"/>
            <a:ext cx="457200" cy="369332"/>
            <a:chOff x="4572000" y="2667000"/>
            <a:chExt cx="457200" cy="369332"/>
          </a:xfrm>
        </p:grpSpPr>
        <p:sp>
          <p:nvSpPr>
            <p:cNvPr id="7" name="Oval 6"/>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4648200" y="2667000"/>
              <a:ext cx="304800" cy="369332"/>
            </a:xfrm>
            <a:prstGeom prst="rect">
              <a:avLst/>
            </a:prstGeom>
            <a:noFill/>
          </p:spPr>
          <p:txBody>
            <a:bodyPr wrap="square" rtlCol="0">
              <a:spAutoFit/>
            </a:bodyPr>
            <a:lstStyle/>
            <a:p>
              <a:r>
                <a:rPr lang="en-US" dirty="0" smtClean="0"/>
                <a:t>2</a:t>
              </a:r>
              <a:endParaRPr lang="en-US" dirty="0"/>
            </a:p>
          </p:txBody>
        </p:sp>
      </p:grpSp>
      <p:grpSp>
        <p:nvGrpSpPr>
          <p:cNvPr id="9" name="Group 26"/>
          <p:cNvGrpSpPr/>
          <p:nvPr/>
        </p:nvGrpSpPr>
        <p:grpSpPr>
          <a:xfrm>
            <a:off x="609600" y="1066800"/>
            <a:ext cx="457200" cy="369332"/>
            <a:chOff x="4572000" y="2667000"/>
            <a:chExt cx="457200" cy="369332"/>
          </a:xfrm>
        </p:grpSpPr>
        <p:sp>
          <p:nvSpPr>
            <p:cNvPr id="10" name="Oval 9"/>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4648200" y="2667000"/>
              <a:ext cx="304800" cy="369332"/>
            </a:xfrm>
            <a:prstGeom prst="rect">
              <a:avLst/>
            </a:prstGeom>
            <a:noFill/>
          </p:spPr>
          <p:txBody>
            <a:bodyPr wrap="square" rtlCol="0">
              <a:spAutoFit/>
            </a:bodyPr>
            <a:lstStyle/>
            <a:p>
              <a:r>
                <a:rPr lang="en-US" dirty="0" smtClean="0"/>
                <a:t>1</a:t>
              </a:r>
              <a:endParaRPr lang="en-US" dirty="0"/>
            </a:p>
          </p:txBody>
        </p:sp>
      </p:grpSp>
      <p:grpSp>
        <p:nvGrpSpPr>
          <p:cNvPr id="12" name="Group 26"/>
          <p:cNvGrpSpPr/>
          <p:nvPr/>
        </p:nvGrpSpPr>
        <p:grpSpPr>
          <a:xfrm>
            <a:off x="2819400" y="1752600"/>
            <a:ext cx="457200" cy="369332"/>
            <a:chOff x="4572000" y="2667000"/>
            <a:chExt cx="457200" cy="369332"/>
          </a:xfrm>
        </p:grpSpPr>
        <p:sp>
          <p:nvSpPr>
            <p:cNvPr id="13" name="Oval 12"/>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4648200" y="2667000"/>
              <a:ext cx="304800" cy="369332"/>
            </a:xfrm>
            <a:prstGeom prst="rect">
              <a:avLst/>
            </a:prstGeom>
            <a:noFill/>
          </p:spPr>
          <p:txBody>
            <a:bodyPr wrap="square" rtlCol="0">
              <a:spAutoFit/>
            </a:bodyPr>
            <a:lstStyle/>
            <a:p>
              <a:r>
                <a:rPr lang="en-US" dirty="0" smtClean="0"/>
                <a:t>3</a:t>
              </a:r>
              <a:endParaRPr lang="en-US" dirty="0"/>
            </a:p>
          </p:txBody>
        </p:sp>
      </p:grpSp>
      <p:sp>
        <p:nvSpPr>
          <p:cNvPr id="15" name="TextBox 14"/>
          <p:cNvSpPr txBox="1"/>
          <p:nvPr/>
        </p:nvSpPr>
        <p:spPr>
          <a:xfrm>
            <a:off x="7688913" y="6314659"/>
            <a:ext cx="1349416" cy="369332"/>
          </a:xfrm>
          <a:prstGeom prst="rect">
            <a:avLst/>
          </a:prstGeom>
          <a:noFill/>
        </p:spPr>
        <p:txBody>
          <a:bodyPr wrap="square" rtlCol="0">
            <a:spAutoFit/>
          </a:bodyPr>
          <a:lstStyle/>
          <a:p>
            <a:r>
              <a:rPr lang="en-US" dirty="0" smtClean="0">
                <a:solidFill>
                  <a:schemeClr val="bg1"/>
                </a:solidFill>
                <a:hlinkClick r:id="rId6" action="ppaction://hlinksldjump"/>
              </a:rPr>
              <a:t>More Tools</a:t>
            </a:r>
            <a:endParaRPr lang="en-US" dirty="0">
              <a:solidFill>
                <a:schemeClr val="bg1"/>
              </a:solidFill>
            </a:endParaRPr>
          </a:p>
        </p:txBody>
      </p:sp>
    </p:spTree>
    <p:extLst>
      <p:ext uri="{BB962C8B-B14F-4D97-AF65-F5344CB8AC3E}">
        <p14:creationId xmlns:p14="http://schemas.microsoft.com/office/powerpoint/2010/main" val="40363429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More Information on Databases</a:t>
            </a:r>
            <a:endParaRPr lang="en-US" dirty="0">
              <a:latin typeface="Helvetica"/>
              <a:cs typeface="Helvetica"/>
            </a:endParaRPr>
          </a:p>
        </p:txBody>
      </p:sp>
      <p:sp>
        <p:nvSpPr>
          <p:cNvPr id="3" name="Content Placeholder 2"/>
          <p:cNvSpPr>
            <a:spLocks noGrp="1"/>
          </p:cNvSpPr>
          <p:nvPr>
            <p:ph idx="1"/>
          </p:nvPr>
        </p:nvSpPr>
        <p:spPr>
          <a:xfrm>
            <a:off x="457200" y="1295400"/>
            <a:ext cx="8229600" cy="4525963"/>
          </a:xfrm>
        </p:spPr>
        <p:txBody>
          <a:bodyPr>
            <a:normAutofit/>
          </a:bodyPr>
          <a:lstStyle/>
          <a:p>
            <a:r>
              <a:rPr lang="en-US" dirty="0" smtClean="0"/>
              <a:t>Database Normalization Basics</a:t>
            </a:r>
          </a:p>
          <a:p>
            <a:pPr lvl="1"/>
            <a:r>
              <a:rPr lang="en-US" sz="2400" dirty="0" smtClean="0">
                <a:hlinkClick r:id="rId3"/>
              </a:rPr>
              <a:t>http://databases.about.com/od/specificproducts/a/normalization.htm</a:t>
            </a:r>
            <a:endParaRPr lang="en-US" sz="2400" dirty="0" smtClean="0"/>
          </a:p>
          <a:p>
            <a:r>
              <a:rPr lang="en-US" dirty="0" smtClean="0"/>
              <a:t>Step-by-step Guides to Using Databases</a:t>
            </a:r>
          </a:p>
          <a:p>
            <a:pPr lvl="1"/>
            <a:r>
              <a:rPr lang="en-US" sz="2400" dirty="0" smtClean="0">
                <a:hlinkClick r:id="rId4"/>
              </a:rPr>
              <a:t>http://www.geekgirls.com/menu_databases.htm</a:t>
            </a:r>
            <a:endParaRPr lang="en-US" sz="2400" dirty="0" smtClean="0">
              <a:hlinkClick r:id="rId3"/>
            </a:endParaRPr>
          </a:p>
          <a:p>
            <a:r>
              <a:rPr lang="en-US" dirty="0" smtClean="0"/>
              <a:t>Comparison between Access &amp; Excel</a:t>
            </a:r>
          </a:p>
          <a:p>
            <a:pPr lvl="1"/>
            <a:r>
              <a:rPr lang="en-US" sz="2400" dirty="0" smtClean="0">
                <a:hlinkClick r:id="rId5"/>
              </a:rPr>
              <a:t>http://office.microsoft.com/en-us/access/HA102101951033.aspx</a:t>
            </a:r>
            <a:endParaRPr lang="en-US" sz="2400" dirty="0" smtClean="0"/>
          </a:p>
          <a:p>
            <a:pPr lvl="1">
              <a:buNone/>
            </a:pPr>
            <a:endParaRPr lang="en-US" dirty="0"/>
          </a:p>
        </p:txBody>
      </p:sp>
    </p:spTree>
    <p:extLst>
      <p:ext uri="{BB962C8B-B14F-4D97-AF65-F5344CB8AC3E}">
        <p14:creationId xmlns:p14="http://schemas.microsoft.com/office/powerpoint/2010/main" val="19612532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latin typeface="Helvetica"/>
                <a:cs typeface="Helvetica"/>
              </a:rPr>
              <a:t>ACCESS Help</a:t>
            </a:r>
            <a:endParaRPr lang="en-US" dirty="0">
              <a:latin typeface="Helvetica"/>
              <a:cs typeface="Helvetica"/>
            </a:endParaRPr>
          </a:p>
        </p:txBody>
      </p:sp>
      <p:sp>
        <p:nvSpPr>
          <p:cNvPr id="4" name="Content Placeholder 3"/>
          <p:cNvSpPr>
            <a:spLocks noGrp="1"/>
          </p:cNvSpPr>
          <p:nvPr>
            <p:ph idx="1"/>
          </p:nvPr>
        </p:nvSpPr>
        <p:spPr>
          <a:xfrm>
            <a:off x="457200" y="1295400"/>
            <a:ext cx="8534400" cy="4525963"/>
          </a:xfrm>
        </p:spPr>
        <p:txBody>
          <a:bodyPr/>
          <a:lstStyle/>
          <a:p>
            <a:r>
              <a:rPr lang="en-US" dirty="0" smtClean="0"/>
              <a:t>ACCESS has an extensive “help” system. </a:t>
            </a:r>
          </a:p>
          <a:p>
            <a:r>
              <a:rPr lang="en-US" dirty="0" smtClean="0"/>
              <a:t>Microsoft Online Tutorials</a:t>
            </a:r>
          </a:p>
          <a:p>
            <a:pPr lvl="1"/>
            <a:r>
              <a:rPr lang="en-US" dirty="0" smtClean="0"/>
              <a:t>Access 2010 Training Courses</a:t>
            </a:r>
          </a:p>
          <a:p>
            <a:pPr lvl="1">
              <a:buNone/>
            </a:pPr>
            <a:r>
              <a:rPr lang="en-US" dirty="0">
                <a:hlinkClick r:id="rId3"/>
              </a:rPr>
              <a:t>http://office.microsoft.com/en-us/access-help/training-courses-for-access-2010-HA104039037.</a:t>
            </a:r>
            <a:r>
              <a:rPr lang="en-US" dirty="0" smtClean="0">
                <a:hlinkClick r:id="rId3"/>
              </a:rPr>
              <a:t>aspx</a:t>
            </a:r>
            <a:endParaRPr lang="en-US" dirty="0" smtClean="0"/>
          </a:p>
        </p:txBody>
      </p:sp>
    </p:spTree>
    <p:extLst>
      <p:ext uri="{BB962C8B-B14F-4D97-AF65-F5344CB8AC3E}">
        <p14:creationId xmlns:p14="http://schemas.microsoft.com/office/powerpoint/2010/main" val="41988824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772400" cy="1209675"/>
          </a:xfrm>
        </p:spPr>
        <p:txBody>
          <a:bodyPr/>
          <a:lstStyle/>
          <a:p>
            <a:r>
              <a:rPr lang="en-US" b="0" dirty="0" smtClean="0">
                <a:latin typeface="Helvetica"/>
                <a:cs typeface="Helvetica"/>
              </a:rPr>
              <a:t>Questions?</a:t>
            </a:r>
            <a:endParaRPr lang="en-US" b="0" dirty="0">
              <a:latin typeface="Helvetica"/>
              <a:cs typeface="Helvetica"/>
            </a:endParaRPr>
          </a:p>
        </p:txBody>
      </p:sp>
      <p:sp>
        <p:nvSpPr>
          <p:cNvPr id="3" name="TextBox 2"/>
          <p:cNvSpPr txBox="1"/>
          <p:nvPr/>
        </p:nvSpPr>
        <p:spPr>
          <a:xfrm>
            <a:off x="381000" y="1698671"/>
            <a:ext cx="8534400" cy="3847207"/>
          </a:xfrm>
          <a:prstGeom prst="rect">
            <a:avLst/>
          </a:prstGeom>
          <a:noFill/>
        </p:spPr>
        <p:txBody>
          <a:bodyPr wrap="square" rtlCol="0">
            <a:spAutoFit/>
          </a:bodyPr>
          <a:lstStyle/>
          <a:p>
            <a:r>
              <a:rPr lang="en-US" sz="2200" dirty="0"/>
              <a:t>Sherry Lake</a:t>
            </a:r>
          </a:p>
          <a:p>
            <a:r>
              <a:rPr lang="en-US" sz="2200" dirty="0"/>
              <a:t>Senior Data Consultant</a:t>
            </a:r>
          </a:p>
          <a:p>
            <a:r>
              <a:rPr lang="en-US" sz="2200" dirty="0" smtClean="0"/>
              <a:t>Data Management Consulting</a:t>
            </a:r>
            <a:endParaRPr lang="en-US" sz="2200" dirty="0"/>
          </a:p>
          <a:p>
            <a:r>
              <a:rPr lang="en-US" sz="2400" dirty="0" smtClean="0">
                <a:hlinkClick r:id="rId3"/>
              </a:rPr>
              <a:t>shLake</a:t>
            </a:r>
            <a:r>
              <a:rPr lang="en-US" sz="2400" dirty="0">
                <a:hlinkClick r:id="rId3"/>
              </a:rPr>
              <a:t>@virginia.edu</a:t>
            </a:r>
            <a:endParaRPr lang="en-US" sz="2400" dirty="0"/>
          </a:p>
          <a:p>
            <a:endParaRPr lang="en-US" sz="2400" dirty="0"/>
          </a:p>
          <a:p>
            <a:endParaRPr lang="en-US" sz="2800" dirty="0" smtClean="0"/>
          </a:p>
          <a:p>
            <a:endParaRPr lang="en-US" sz="2800" dirty="0" smtClean="0"/>
          </a:p>
          <a:p>
            <a:endParaRPr lang="en-US" sz="2800" dirty="0" smtClean="0"/>
          </a:p>
          <a:p>
            <a:r>
              <a:rPr lang="en-US" sz="2400" dirty="0" smtClean="0"/>
              <a:t>Research Data Services Workshops</a:t>
            </a:r>
          </a:p>
          <a:p>
            <a:r>
              <a:rPr lang="en-US" sz="2200" dirty="0" smtClean="0"/>
              <a:t>http</a:t>
            </a:r>
            <a:r>
              <a:rPr lang="en-US" sz="2200" dirty="0"/>
              <a:t>://data.library.virginia.edu/workshops-training/</a:t>
            </a:r>
          </a:p>
        </p:txBody>
      </p:sp>
      <p:pic>
        <p:nvPicPr>
          <p:cNvPr id="4" name="Picture 3"/>
          <p:cNvPicPr>
            <a:picLocks noChangeAspect="1"/>
          </p:cNvPicPr>
          <p:nvPr/>
        </p:nvPicPr>
        <p:blipFill>
          <a:blip r:embed="rId4"/>
          <a:stretch>
            <a:fillRect/>
          </a:stretch>
        </p:blipFill>
        <p:spPr>
          <a:xfrm>
            <a:off x="4703965" y="1178406"/>
            <a:ext cx="3525852" cy="2613218"/>
          </a:xfrm>
          <a:prstGeom prst="rect">
            <a:avLst/>
          </a:prstGeom>
        </p:spPr>
      </p:pic>
    </p:spTree>
    <p:extLst>
      <p:ext uri="{BB962C8B-B14F-4D97-AF65-F5344CB8AC3E}">
        <p14:creationId xmlns:p14="http://schemas.microsoft.com/office/powerpoint/2010/main" val="440829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Helvetica"/>
                <a:cs typeface="Helvetica"/>
              </a:rPr>
              <a:t>Closer Look at Access</a:t>
            </a:r>
            <a:endParaRPr lang="en-US" dirty="0">
              <a:latin typeface="Helvetica"/>
              <a:cs typeface="Helvetica"/>
            </a:endParaRPr>
          </a:p>
        </p:txBody>
      </p:sp>
      <p:sp>
        <p:nvSpPr>
          <p:cNvPr id="3" name="Content Placeholder 2"/>
          <p:cNvSpPr>
            <a:spLocks noGrp="1"/>
          </p:cNvSpPr>
          <p:nvPr>
            <p:ph idx="1"/>
          </p:nvPr>
        </p:nvSpPr>
        <p:spPr>
          <a:xfrm>
            <a:off x="457200" y="1295400"/>
            <a:ext cx="8229600" cy="4525963"/>
          </a:xfrm>
        </p:spPr>
        <p:txBody>
          <a:bodyPr/>
          <a:lstStyle/>
          <a:p>
            <a:r>
              <a:rPr lang="en-US" dirty="0" smtClean="0"/>
              <a:t>Access workstation based, single user application</a:t>
            </a:r>
          </a:p>
          <a:p>
            <a:r>
              <a:rPr lang="en-US" dirty="0" smtClean="0"/>
              <a:t>Platform dependent</a:t>
            </a:r>
          </a:p>
          <a:p>
            <a:r>
              <a:rPr lang="en-US" dirty="0" smtClean="0"/>
              <a:t>Cannot be accessed concurrently</a:t>
            </a:r>
          </a:p>
          <a:p>
            <a:r>
              <a:rPr lang="en-US" dirty="0" smtClean="0"/>
              <a:t>No security other than workstation</a:t>
            </a:r>
          </a:p>
          <a:p>
            <a:r>
              <a:rPr lang="en-US" dirty="0" smtClean="0"/>
              <a:t>Part of MS Office suite, not free</a:t>
            </a:r>
          </a:p>
          <a:p>
            <a:endParaRPr lang="en-US" dirty="0"/>
          </a:p>
        </p:txBody>
      </p:sp>
    </p:spTree>
    <p:extLst>
      <p:ext uri="{BB962C8B-B14F-4D97-AF65-F5344CB8AC3E}">
        <p14:creationId xmlns:p14="http://schemas.microsoft.com/office/powerpoint/2010/main" val="2653795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94727" y="3844637"/>
            <a:ext cx="4343400" cy="22156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874991430"/>
              </p:ext>
            </p:extLst>
          </p:nvPr>
        </p:nvGraphicFramePr>
        <p:xfrm>
          <a:off x="611190" y="263506"/>
          <a:ext cx="8047691" cy="5796758"/>
        </p:xfrm>
        <a:graphic>
          <a:graphicData uri="http://schemas.openxmlformats.org/presentationml/2006/ole">
            <mc:AlternateContent xmlns:mc="http://schemas.openxmlformats.org/markup-compatibility/2006">
              <mc:Choice xmlns:v="urn:schemas-microsoft-com:vml" Requires="v">
                <p:oleObj spid="_x0000_s1225" name="Document" r:id="rId4" imgW="8445500" imgH="6083300" progId="Word.Document.12">
                  <p:embed/>
                </p:oleObj>
              </mc:Choice>
              <mc:Fallback>
                <p:oleObj name="Document" r:id="rId4" imgW="8445500" imgH="6083300" progId="Word.Document.12">
                  <p:embed/>
                  <p:pic>
                    <p:nvPicPr>
                      <p:cNvPr id="0" name=""/>
                      <p:cNvPicPr/>
                      <p:nvPr/>
                    </p:nvPicPr>
                    <p:blipFill>
                      <a:blip r:embed="rId5"/>
                      <a:stretch>
                        <a:fillRect/>
                      </a:stretch>
                    </p:blipFill>
                    <p:spPr>
                      <a:xfrm>
                        <a:off x="611190" y="263506"/>
                        <a:ext cx="8047691" cy="5796758"/>
                      </a:xfrm>
                      <a:prstGeom prst="rect">
                        <a:avLst/>
                      </a:prstGeom>
                    </p:spPr>
                  </p:pic>
                </p:oleObj>
              </mc:Fallback>
            </mc:AlternateContent>
          </a:graphicData>
        </a:graphic>
      </p:graphicFrame>
      <p:sp>
        <p:nvSpPr>
          <p:cNvPr id="2" name="Oval 1"/>
          <p:cNvSpPr/>
          <p:nvPr/>
        </p:nvSpPr>
        <p:spPr>
          <a:xfrm>
            <a:off x="401066" y="493018"/>
            <a:ext cx="4289476" cy="586116"/>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5189997" y="532980"/>
            <a:ext cx="3330339" cy="50619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6" name="Oval 5"/>
          <p:cNvSpPr/>
          <p:nvPr/>
        </p:nvSpPr>
        <p:spPr>
          <a:xfrm>
            <a:off x="337220" y="3591541"/>
            <a:ext cx="3657507" cy="50619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922073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Screen Shot 2014-03-20 at 8.57.21 PM.png"/>
          <p:cNvPicPr>
            <a:picLocks noGrp="1" noChangeAspect="1"/>
          </p:cNvPicPr>
          <p:nvPr>
            <p:ph idx="1"/>
          </p:nvPr>
        </p:nvPicPr>
        <p:blipFill>
          <a:blip r:embed="rId3">
            <a:extLst>
              <a:ext uri="{28A0092B-C50C-407E-A947-70E740481C1C}">
                <a14:useLocalDpi xmlns:a14="http://schemas.microsoft.com/office/drawing/2010/main" val="0"/>
              </a:ext>
            </a:extLst>
          </a:blip>
          <a:srcRect l="2533" r="2533"/>
          <a:stretch>
            <a:fillRect/>
          </a:stretch>
        </p:blipFill>
        <p:spPr>
          <a:xfrm>
            <a:off x="1" y="274638"/>
            <a:ext cx="9144000" cy="5897562"/>
          </a:xfrm>
        </p:spPr>
      </p:pic>
      <p:sp>
        <p:nvSpPr>
          <p:cNvPr id="5" name="Rectangular Callout 4"/>
          <p:cNvSpPr/>
          <p:nvPr/>
        </p:nvSpPr>
        <p:spPr bwMode="auto">
          <a:xfrm>
            <a:off x="1752600" y="1039992"/>
            <a:ext cx="3048000" cy="533400"/>
          </a:xfrm>
          <a:prstGeom prst="wedgeRectCallout">
            <a:avLst>
              <a:gd name="adj1" fmla="val -59466"/>
              <a:gd name="adj2" fmla="val 89243"/>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Open a new Blank Database</a:t>
            </a:r>
          </a:p>
        </p:txBody>
      </p:sp>
      <p:sp>
        <p:nvSpPr>
          <p:cNvPr id="7" name="Rectangular Callout 6"/>
          <p:cNvSpPr/>
          <p:nvPr/>
        </p:nvSpPr>
        <p:spPr bwMode="auto">
          <a:xfrm>
            <a:off x="5257800" y="3566914"/>
            <a:ext cx="1752600" cy="533400"/>
          </a:xfrm>
          <a:prstGeom prst="wedgeRectCallout">
            <a:avLst>
              <a:gd name="adj1" fmla="val 62127"/>
              <a:gd name="adj2" fmla="val 90760"/>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Name it Jobs</a:t>
            </a:r>
          </a:p>
        </p:txBody>
      </p:sp>
      <p:sp>
        <p:nvSpPr>
          <p:cNvPr id="6" name="Rectangular Callout 5"/>
          <p:cNvSpPr/>
          <p:nvPr/>
        </p:nvSpPr>
        <p:spPr bwMode="auto">
          <a:xfrm>
            <a:off x="4876800" y="4572000"/>
            <a:ext cx="1752600" cy="533400"/>
          </a:xfrm>
          <a:prstGeom prst="wedgeRectCallout">
            <a:avLst>
              <a:gd name="adj1" fmla="val 87634"/>
              <a:gd name="adj2" fmla="val 73617"/>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Click</a:t>
            </a:r>
            <a:r>
              <a:rPr kumimoji="0" lang="en-US" sz="1800" b="0" i="0" u="none" strike="noStrike" cap="none" normalizeH="0" dirty="0" smtClean="0">
                <a:ln>
                  <a:noFill/>
                </a:ln>
                <a:solidFill>
                  <a:srgbClr val="44473D"/>
                </a:solidFill>
                <a:effectLst/>
                <a:latin typeface="Arial" charset="0"/>
              </a:rPr>
              <a:t> Create</a:t>
            </a:r>
            <a:endParaRPr kumimoji="0" lang="en-US" sz="1800" b="0" i="0" u="none" strike="noStrike" cap="none" normalizeH="0" baseline="0" dirty="0" smtClean="0">
              <a:ln>
                <a:noFill/>
              </a:ln>
              <a:solidFill>
                <a:srgbClr val="44473D"/>
              </a:solidFill>
              <a:effectLst/>
              <a:latin typeface="Arial" charset="0"/>
            </a:endParaRPr>
          </a:p>
        </p:txBody>
      </p:sp>
      <p:grpSp>
        <p:nvGrpSpPr>
          <p:cNvPr id="9" name="Group 26"/>
          <p:cNvGrpSpPr/>
          <p:nvPr/>
        </p:nvGrpSpPr>
        <p:grpSpPr>
          <a:xfrm>
            <a:off x="4851400" y="3648948"/>
            <a:ext cx="457200" cy="369332"/>
            <a:chOff x="4572000" y="2667000"/>
            <a:chExt cx="457200" cy="369332"/>
          </a:xfrm>
        </p:grpSpPr>
        <p:sp>
          <p:nvSpPr>
            <p:cNvPr id="10" name="Oval 9"/>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4648200" y="2667000"/>
              <a:ext cx="304800" cy="369332"/>
            </a:xfrm>
            <a:prstGeom prst="rect">
              <a:avLst/>
            </a:prstGeom>
            <a:noFill/>
          </p:spPr>
          <p:txBody>
            <a:bodyPr wrap="square" rtlCol="0">
              <a:spAutoFit/>
            </a:bodyPr>
            <a:lstStyle/>
            <a:p>
              <a:r>
                <a:rPr lang="en-US" dirty="0"/>
                <a:t>2</a:t>
              </a:r>
            </a:p>
          </p:txBody>
        </p:sp>
      </p:grpSp>
      <p:grpSp>
        <p:nvGrpSpPr>
          <p:cNvPr id="12" name="Group 26"/>
          <p:cNvGrpSpPr/>
          <p:nvPr/>
        </p:nvGrpSpPr>
        <p:grpSpPr>
          <a:xfrm>
            <a:off x="4343400" y="4710668"/>
            <a:ext cx="457200" cy="369332"/>
            <a:chOff x="4572000" y="2667000"/>
            <a:chExt cx="457200" cy="369332"/>
          </a:xfrm>
        </p:grpSpPr>
        <p:sp>
          <p:nvSpPr>
            <p:cNvPr id="13" name="Oval 12"/>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4648200" y="2667000"/>
              <a:ext cx="304800" cy="369332"/>
            </a:xfrm>
            <a:prstGeom prst="rect">
              <a:avLst/>
            </a:prstGeom>
            <a:noFill/>
          </p:spPr>
          <p:txBody>
            <a:bodyPr wrap="square" rtlCol="0">
              <a:spAutoFit/>
            </a:bodyPr>
            <a:lstStyle/>
            <a:p>
              <a:r>
                <a:rPr lang="en-US" dirty="0" smtClean="0"/>
                <a:t>3</a:t>
              </a:r>
              <a:endParaRPr lang="en-US" dirty="0"/>
            </a:p>
          </p:txBody>
        </p:sp>
      </p:grpSp>
      <p:grpSp>
        <p:nvGrpSpPr>
          <p:cNvPr id="18" name="Group 26"/>
          <p:cNvGrpSpPr/>
          <p:nvPr/>
        </p:nvGrpSpPr>
        <p:grpSpPr>
          <a:xfrm>
            <a:off x="4831080" y="1039992"/>
            <a:ext cx="457200" cy="369332"/>
            <a:chOff x="4572000" y="2667000"/>
            <a:chExt cx="457200" cy="369332"/>
          </a:xfrm>
        </p:grpSpPr>
        <p:sp>
          <p:nvSpPr>
            <p:cNvPr id="19" name="Oval 1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4648200" y="2667000"/>
              <a:ext cx="304800" cy="369332"/>
            </a:xfrm>
            <a:prstGeom prst="rect">
              <a:avLst/>
            </a:prstGeom>
            <a:noFill/>
          </p:spPr>
          <p:txBody>
            <a:bodyPr wrap="square" rtlCol="0">
              <a:spAutoFit/>
            </a:bodyPr>
            <a:lstStyle/>
            <a:p>
              <a:r>
                <a:rPr lang="en-US" dirty="0"/>
                <a:t>1</a:t>
              </a:r>
            </a:p>
          </p:txBody>
        </p:sp>
      </p:grpSp>
    </p:spTree>
    <p:extLst>
      <p:ext uri="{BB962C8B-B14F-4D97-AF65-F5344CB8AC3E}">
        <p14:creationId xmlns:p14="http://schemas.microsoft.com/office/powerpoint/2010/main" val="3261640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0 at 8.58.3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31" y="471057"/>
            <a:ext cx="9111870" cy="5532589"/>
          </a:xfrm>
          <a:prstGeom prst="rect">
            <a:avLst/>
          </a:prstGeom>
        </p:spPr>
      </p:pic>
      <p:sp>
        <p:nvSpPr>
          <p:cNvPr id="5" name="Rectangular Callout 4"/>
          <p:cNvSpPr/>
          <p:nvPr/>
        </p:nvSpPr>
        <p:spPr bwMode="auto">
          <a:xfrm>
            <a:off x="315800" y="2628900"/>
            <a:ext cx="3810000" cy="1143000"/>
          </a:xfrm>
          <a:prstGeom prst="wedgeRectCallout">
            <a:avLst>
              <a:gd name="adj1" fmla="val -45863"/>
              <a:gd name="adj2" fmla="val -153422"/>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Select “Design View” instead</a:t>
            </a:r>
            <a:r>
              <a:rPr kumimoji="0" lang="en-US" sz="1800" b="0" i="0" u="none" strike="noStrike" cap="none" normalizeH="0" dirty="0" smtClean="0">
                <a:ln>
                  <a:noFill/>
                </a:ln>
                <a:solidFill>
                  <a:srgbClr val="44473D"/>
                </a:solidFill>
                <a:effectLst/>
                <a:latin typeface="Arial" charset="0"/>
              </a:rPr>
              <a:t> of </a:t>
            </a:r>
          </a:p>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dirty="0" smtClean="0">
                <a:ln>
                  <a:noFill/>
                </a:ln>
                <a:solidFill>
                  <a:srgbClr val="44473D"/>
                </a:solidFill>
                <a:effectLst/>
                <a:latin typeface="Arial" charset="0"/>
              </a:rPr>
              <a:t>“</a:t>
            </a:r>
            <a:r>
              <a:rPr lang="en-US" dirty="0" smtClean="0">
                <a:solidFill>
                  <a:srgbClr val="44473D"/>
                </a:solidFill>
              </a:rPr>
              <a:t>Dataset</a:t>
            </a:r>
            <a:r>
              <a:rPr kumimoji="0" lang="en-US" sz="1800" b="0" i="0" u="none" strike="noStrike" cap="none" normalizeH="0" dirty="0" smtClean="0">
                <a:ln>
                  <a:noFill/>
                </a:ln>
                <a:solidFill>
                  <a:srgbClr val="44473D"/>
                </a:solidFill>
                <a:effectLst/>
                <a:latin typeface="Arial" charset="0"/>
              </a:rPr>
              <a:t> View”</a:t>
            </a:r>
            <a:endParaRPr kumimoji="0" lang="en-US" sz="1800" b="0" i="0" u="none" strike="noStrike" cap="none" normalizeH="0" baseline="0" dirty="0" smtClean="0">
              <a:ln>
                <a:noFill/>
              </a:ln>
              <a:solidFill>
                <a:srgbClr val="44473D"/>
              </a:solidFill>
              <a:effectLst/>
              <a:latin typeface="Arial" charset="0"/>
            </a:endParaRPr>
          </a:p>
        </p:txBody>
      </p:sp>
      <p:sp>
        <p:nvSpPr>
          <p:cNvPr id="7" name="Rectangular Callout 6"/>
          <p:cNvSpPr/>
          <p:nvPr/>
        </p:nvSpPr>
        <p:spPr bwMode="auto">
          <a:xfrm>
            <a:off x="2895600" y="4022725"/>
            <a:ext cx="3124200" cy="960437"/>
          </a:xfrm>
          <a:prstGeom prst="wedgeRectCallout">
            <a:avLst>
              <a:gd name="adj1" fmla="val 43553"/>
              <a:gd name="adj2" fmla="val -151298"/>
            </a:avLst>
          </a:prstGeom>
          <a:solidFill>
            <a:srgbClr val="BBE0E3"/>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44473D"/>
                </a:solidFill>
                <a:effectLst/>
                <a:latin typeface="Arial" charset="0"/>
              </a:rPr>
              <a:t>Name the Table “</a:t>
            </a:r>
            <a:r>
              <a:rPr lang="en-US" dirty="0" smtClean="0">
                <a:solidFill>
                  <a:srgbClr val="44473D"/>
                </a:solidFill>
              </a:rPr>
              <a:t>Personnel</a:t>
            </a:r>
            <a:r>
              <a:rPr kumimoji="0" lang="en-US" sz="1800" b="0" i="0" u="none" strike="noStrike" cap="none" normalizeH="0" baseline="0" dirty="0" smtClean="0">
                <a:ln>
                  <a:noFill/>
                </a:ln>
                <a:solidFill>
                  <a:srgbClr val="44473D"/>
                </a:solidFill>
                <a:effectLst/>
                <a:latin typeface="Arial" charset="0"/>
              </a:rPr>
              <a:t>”</a:t>
            </a:r>
          </a:p>
        </p:txBody>
      </p:sp>
      <p:grpSp>
        <p:nvGrpSpPr>
          <p:cNvPr id="8" name="Group 26"/>
          <p:cNvGrpSpPr/>
          <p:nvPr/>
        </p:nvGrpSpPr>
        <p:grpSpPr>
          <a:xfrm>
            <a:off x="5029200" y="3647057"/>
            <a:ext cx="457200" cy="369332"/>
            <a:chOff x="4572000" y="2667000"/>
            <a:chExt cx="457200" cy="369332"/>
          </a:xfrm>
        </p:grpSpPr>
        <p:sp>
          <p:nvSpPr>
            <p:cNvPr id="9" name="Oval 8"/>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648200" y="2667000"/>
              <a:ext cx="304800" cy="369332"/>
            </a:xfrm>
            <a:prstGeom prst="rect">
              <a:avLst/>
            </a:prstGeom>
            <a:noFill/>
          </p:spPr>
          <p:txBody>
            <a:bodyPr wrap="square" rtlCol="0">
              <a:spAutoFit/>
            </a:bodyPr>
            <a:lstStyle/>
            <a:p>
              <a:r>
                <a:rPr lang="en-US" dirty="0"/>
                <a:t>2</a:t>
              </a:r>
            </a:p>
          </p:txBody>
        </p:sp>
      </p:grpSp>
      <p:grpSp>
        <p:nvGrpSpPr>
          <p:cNvPr id="11" name="Group 26"/>
          <p:cNvGrpSpPr/>
          <p:nvPr/>
        </p:nvGrpSpPr>
        <p:grpSpPr>
          <a:xfrm>
            <a:off x="914400" y="2133600"/>
            <a:ext cx="457200" cy="369332"/>
            <a:chOff x="4572000" y="2667000"/>
            <a:chExt cx="457200" cy="369332"/>
          </a:xfrm>
        </p:grpSpPr>
        <p:sp>
          <p:nvSpPr>
            <p:cNvPr id="12" name="Oval 11"/>
            <p:cNvSpPr/>
            <p:nvPr/>
          </p:nvSpPr>
          <p:spPr>
            <a:xfrm>
              <a:off x="4572000" y="2667000"/>
              <a:ext cx="457200" cy="369332"/>
            </a:xfrm>
            <a:prstGeom prst="ellipse">
              <a:avLst/>
            </a:prstGeom>
            <a:gradFill flip="none" rotWithShape="1">
              <a:gsLst>
                <a:gs pos="0">
                  <a:srgbClr val="BBE0E3"/>
                </a:gs>
                <a:gs pos="53000">
                  <a:srgbClr val="D4DEFF"/>
                </a:gs>
                <a:gs pos="83000">
                  <a:srgbClr val="D4DEFF"/>
                </a:gs>
                <a:gs pos="100000">
                  <a:srgbClr val="96AB94">
                    <a:alpha val="51000"/>
                  </a:srgbClr>
                </a:gs>
              </a:gsLst>
              <a:lin ang="2700000" scaled="1"/>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648200" y="2667000"/>
              <a:ext cx="304800" cy="369332"/>
            </a:xfrm>
            <a:prstGeom prst="rect">
              <a:avLst/>
            </a:prstGeom>
            <a:noFill/>
          </p:spPr>
          <p:txBody>
            <a:bodyPr wrap="square" rtlCol="0">
              <a:spAutoFit/>
            </a:bodyPr>
            <a:lstStyle/>
            <a:p>
              <a:r>
                <a:rPr lang="en-US" dirty="0" smtClean="0"/>
                <a:t>1</a:t>
              </a:r>
              <a:endParaRPr lang="en-US" dirty="0"/>
            </a:p>
          </p:txBody>
        </p:sp>
      </p:grpSp>
    </p:spTree>
    <p:extLst>
      <p:ext uri="{BB962C8B-B14F-4D97-AF65-F5344CB8AC3E}">
        <p14:creationId xmlns:p14="http://schemas.microsoft.com/office/powerpoint/2010/main" val="2030374144"/>
      </p:ext>
    </p:extLst>
  </p:cSld>
  <p:clrMapOvr>
    <a:masterClrMapping/>
  </p:clrMapOvr>
  <p:timing>
    <p:tnLst>
      <p:par>
        <p:cTn id="1" dur="indefinite" restart="never" nodeType="tmRoot"/>
      </p:par>
    </p:tnLst>
  </p:timing>
</p:sld>
</file>

<file path=ppt/theme/theme1.xml><?xml version="1.0" encoding="utf-8"?>
<a:theme xmlns:a="http://schemas.openxmlformats.org/drawingml/2006/main" name="DMP-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3_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4_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a:solidFill>
            <a:srgbClr val="FF0000"/>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DMP-UVaLibra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loaded_x0020_by xmlns="30f8144d-9da0-4b0b-bef0-7c48102fabc8">wtc2h</Uploaded_x0020_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8F5E6BA3152E440AFFFEA98D54E8440" ma:contentTypeVersion="1" ma:contentTypeDescription="Create a new document." ma:contentTypeScope="" ma:versionID="a20517b2cd19e38bc18c3b128bbffe30">
  <xsd:schema xmlns:xsd="http://www.w3.org/2001/XMLSchema" xmlns:xs="http://www.w3.org/2001/XMLSchema" xmlns:p="http://schemas.microsoft.com/office/2006/metadata/properties" xmlns:ns2="30f8144d-9da0-4b0b-bef0-7c48102fabc8" targetNamespace="http://schemas.microsoft.com/office/2006/metadata/properties" ma:root="true" ma:fieldsID="0b2a045e97147030854fef03abdc52d7" ns2:_="">
    <xsd:import namespace="30f8144d-9da0-4b0b-bef0-7c48102fabc8"/>
    <xsd:element name="properties">
      <xsd:complexType>
        <xsd:sequence>
          <xsd:element name="documentManagement">
            <xsd:complexType>
              <xsd:all>
                <xsd:element ref="ns2:Uploaded_x0020_by"/>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f8144d-9da0-4b0b-bef0-7c48102fabc8" elementFormDefault="qualified">
    <xsd:import namespace="http://schemas.microsoft.com/office/2006/documentManagement/types"/>
    <xsd:import namespace="http://schemas.microsoft.com/office/infopath/2007/PartnerControls"/>
    <xsd:element name="Uploaded_x0020_by" ma:index="8" ma:displayName="Uploaded by" ma:description="Person who uploaded the file" ma:internalName="Uploaded_x0020_b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19862D-869B-4AC9-8F3F-6366866E14E7}">
  <ds:schemaRefs>
    <ds:schemaRef ds:uri="http://www.w3.org/XML/1998/namespace"/>
    <ds:schemaRef ds:uri="http://schemas.microsoft.com/office/2006/documentManagement/types"/>
    <ds:schemaRef ds:uri="http://purl.org/dc/elements/1.1/"/>
    <ds:schemaRef ds:uri="http://schemas.microsoft.com/office/2006/metadata/properties"/>
    <ds:schemaRef ds:uri="http://purl.org/dc/terms/"/>
    <ds:schemaRef ds:uri="http://purl.org/dc/dcmitype/"/>
    <ds:schemaRef ds:uri="http://schemas.openxmlformats.org/package/2006/metadata/core-properties"/>
    <ds:schemaRef ds:uri="http://schemas.microsoft.com/office/infopath/2007/PartnerControls"/>
    <ds:schemaRef ds:uri="30f8144d-9da0-4b0b-bef0-7c48102fabc8"/>
  </ds:schemaRefs>
</ds:datastoreItem>
</file>

<file path=customXml/itemProps2.xml><?xml version="1.0" encoding="utf-8"?>
<ds:datastoreItem xmlns:ds="http://schemas.openxmlformats.org/officeDocument/2006/customXml" ds:itemID="{39370BBF-7479-4683-9EF8-CF6485C34FB9}">
  <ds:schemaRefs>
    <ds:schemaRef ds:uri="http://schemas.microsoft.com/sharepoint/v3/contenttype/forms"/>
  </ds:schemaRefs>
</ds:datastoreItem>
</file>

<file path=customXml/itemProps3.xml><?xml version="1.0" encoding="utf-8"?>
<ds:datastoreItem xmlns:ds="http://schemas.openxmlformats.org/officeDocument/2006/customXml" ds:itemID="{279C5307-842A-4A28-9EBF-F0FE11277A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f8144d-9da0-4b0b-bef0-7c48102fa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DMP-UVaLibrary.thmx</Template>
  <TotalTime>1780</TotalTime>
  <Words>2922</Words>
  <Application>Microsoft Office PowerPoint</Application>
  <PresentationFormat>On-screen Show (4:3)</PresentationFormat>
  <Paragraphs>508</Paragraphs>
  <Slides>58</Slides>
  <Notes>54</Notes>
  <HiddenSlides>0</HiddenSlides>
  <MMClips>0</MMClips>
  <ScaleCrop>false</ScaleCrop>
  <HeadingPairs>
    <vt:vector size="6" baseType="variant">
      <vt:variant>
        <vt:lpstr>Theme</vt:lpstr>
      </vt:variant>
      <vt:variant>
        <vt:i4>13</vt:i4>
      </vt:variant>
      <vt:variant>
        <vt:lpstr>Embedded OLE Servers</vt:lpstr>
      </vt:variant>
      <vt:variant>
        <vt:i4>1</vt:i4>
      </vt:variant>
      <vt:variant>
        <vt:lpstr>Slide Titles</vt:lpstr>
      </vt:variant>
      <vt:variant>
        <vt:i4>58</vt:i4>
      </vt:variant>
    </vt:vector>
  </HeadingPairs>
  <TitlesOfParts>
    <vt:vector size="72" baseType="lpstr">
      <vt:lpstr>DMP-UVaLibrary</vt:lpstr>
      <vt:lpstr>Office Theme</vt:lpstr>
      <vt:lpstr>UvaLibrary</vt:lpstr>
      <vt:lpstr>1_Office Theme</vt:lpstr>
      <vt:lpstr>1_UvaLibrary</vt:lpstr>
      <vt:lpstr>Uva-Library</vt:lpstr>
      <vt:lpstr>2_Office Theme</vt:lpstr>
      <vt:lpstr>2_UvaLibrary</vt:lpstr>
      <vt:lpstr>1_DMP-UVaLibrary</vt:lpstr>
      <vt:lpstr>3_Office Theme</vt:lpstr>
      <vt:lpstr>3_UvaLibrary</vt:lpstr>
      <vt:lpstr>4_Office Theme</vt:lpstr>
      <vt:lpstr>4_UvaLibrary</vt:lpstr>
      <vt:lpstr>Document</vt:lpstr>
      <vt:lpstr>PowerPoint Presentation</vt:lpstr>
      <vt:lpstr>Designing a Database in  MS Access</vt:lpstr>
      <vt:lpstr>Today’s Roadmap</vt:lpstr>
      <vt:lpstr>Relational Database Functions</vt:lpstr>
      <vt:lpstr>3 Steps to Database Design</vt:lpstr>
      <vt:lpstr>Closer Look at Access</vt:lpstr>
      <vt:lpstr>PowerPoint Presentation</vt:lpstr>
      <vt:lpstr>PowerPoint Presentation</vt:lpstr>
      <vt:lpstr>PowerPoint Presentation</vt:lpstr>
      <vt:lpstr>Define the Personnel Table</vt:lpstr>
      <vt:lpstr>Define Positions Table</vt:lpstr>
      <vt:lpstr>Define Positions Table</vt:lpstr>
      <vt:lpstr>Import Institutions Table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Querying Access Database</vt:lpstr>
      <vt:lpstr>View the Welldata Database</vt:lpstr>
      <vt:lpstr>Queries and Views</vt:lpstr>
      <vt:lpstr>Create a query to show all the data at once</vt:lpstr>
      <vt:lpstr>PowerPoint Presentation</vt:lpstr>
      <vt:lpstr>PowerPoint Presentation</vt:lpstr>
      <vt:lpstr>Query Result</vt:lpstr>
      <vt:lpstr>Exporting the Query as Excel File</vt:lpstr>
      <vt:lpstr>Changing Query</vt:lpstr>
      <vt:lpstr>PowerPoint Presentation</vt:lpstr>
      <vt:lpstr>PowerPoint Presentation</vt:lpstr>
      <vt:lpstr>SQL View</vt:lpstr>
      <vt:lpstr>Changing Query - Sorting</vt:lpstr>
      <vt:lpstr>Customizing Views/Queries</vt:lpstr>
      <vt:lpstr>Changing Query – Selecting</vt:lpstr>
      <vt:lpstr>PowerPoint Presentation</vt:lpstr>
      <vt:lpstr>Calculating Fields</vt:lpstr>
      <vt:lpstr>Calculating Fields</vt:lpstr>
      <vt:lpstr>Calculating Fields Example</vt:lpstr>
      <vt:lpstr>Using Views/Queries </vt:lpstr>
      <vt:lpstr>Exporting Table Query</vt:lpstr>
      <vt:lpstr>Exporting Table Query</vt:lpstr>
      <vt:lpstr>Importing Access Queries</vt:lpstr>
      <vt:lpstr>Import to Excel</vt:lpstr>
      <vt:lpstr>Using Views/Queries with EXCEL</vt:lpstr>
      <vt:lpstr>Selecting Table in EXCEL</vt:lpstr>
      <vt:lpstr>SAS Import Table Query</vt:lpstr>
      <vt:lpstr>SAS Import Excel</vt:lpstr>
      <vt:lpstr>SAS Import Queries</vt:lpstr>
      <vt:lpstr>Stata Import Excel</vt:lpstr>
      <vt:lpstr>Stata Import Excel</vt:lpstr>
      <vt:lpstr>Stata Import Txt</vt:lpstr>
      <vt:lpstr>SPSS Import Table Query</vt:lpstr>
      <vt:lpstr>More Information on Databases</vt:lpstr>
      <vt:lpstr>ACCESS Help</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a Database in  MS Access</dc:title>
  <dc:creator>Sherry Lake</dc:creator>
  <cp:lastModifiedBy>William Corey</cp:lastModifiedBy>
  <cp:revision>178</cp:revision>
  <cp:lastPrinted>2014-09-15T18:44:02Z</cp:lastPrinted>
  <dcterms:created xsi:type="dcterms:W3CDTF">2014-06-12T16:39:39Z</dcterms:created>
  <dcterms:modified xsi:type="dcterms:W3CDTF">2015-08-11T18:02:06Z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0x010100C8F5E6BA3152E440AFFFEA98D54E8440</vt:lpwstr>
  </property>
</Properties>
</file>